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Lst>
  <p:sldSz cx="128016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716" autoAdjust="0"/>
    <p:restoredTop sz="94669" autoAdjust="0"/>
  </p:normalViewPr>
  <p:slideViewPr>
    <p:cSldViewPr>
      <p:cViewPr>
        <p:scale>
          <a:sx n="70" d="100"/>
          <a:sy n="70" d="100"/>
        </p:scale>
        <p:origin x="-318" y="-168"/>
      </p:cViewPr>
      <p:guideLst>
        <p:guide orient="horz" pos="2160"/>
        <p:guide pos="403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2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902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5E1351-F996-4E6E-B8B3-AABF0BD51EED}" type="datetimeFigureOut">
              <a:rPr lang="en-US" smtClean="0"/>
              <a:pPr/>
              <a:t>3/27/2021</a:t>
            </a:fld>
            <a:endParaRPr lang="en-US"/>
          </a:p>
        </p:txBody>
      </p:sp>
      <p:sp>
        <p:nvSpPr>
          <p:cNvPr id="1049024" name="Slide Image Placeholder 3"/>
          <p:cNvSpPr>
            <a:spLocks noGrp="1" noRot="1" noChangeAspect="1"/>
          </p:cNvSpPr>
          <p:nvPr>
            <p:ph type="sldImg" idx="2"/>
          </p:nvPr>
        </p:nvSpPr>
        <p:spPr>
          <a:xfrm>
            <a:off x="228600" y="685800"/>
            <a:ext cx="64008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902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2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902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4CA0B-2E4A-4A2A-B289-EC26A3D3CF6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1" name="Slide Image Placeholder 1"/>
          <p:cNvSpPr>
            <a:spLocks noGrp="1" noRot="1" noChangeAspect="1"/>
          </p:cNvSpPr>
          <p:nvPr>
            <p:ph type="sldImg"/>
          </p:nvPr>
        </p:nvSpPr>
        <p:spPr>
          <a:xfrm>
            <a:off x="228600" y="685800"/>
            <a:ext cx="6400800" cy="3429000"/>
          </a:xfrm>
        </p:spPr>
      </p:sp>
      <p:sp>
        <p:nvSpPr>
          <p:cNvPr id="1048752" name="Notes Placeholder 2"/>
          <p:cNvSpPr>
            <a:spLocks noGrp="1"/>
          </p:cNvSpPr>
          <p:nvPr>
            <p:ph type="body" idx="1"/>
          </p:nvPr>
        </p:nvSpPr>
        <p:spPr/>
        <p:txBody>
          <a:bodyPr>
            <a:normAutofit/>
          </a:bodyPr>
          <a:lstStyle/>
          <a:p>
            <a:endParaRPr lang="en-US" dirty="0"/>
          </a:p>
        </p:txBody>
      </p:sp>
      <p:sp>
        <p:nvSpPr>
          <p:cNvPr id="1048753" name="Slide Number Placeholder 3"/>
          <p:cNvSpPr>
            <a:spLocks noGrp="1"/>
          </p:cNvSpPr>
          <p:nvPr>
            <p:ph type="sldNum" sz="quarter" idx="10"/>
          </p:nvPr>
        </p:nvSpPr>
        <p:spPr/>
        <p:txBody>
          <a:bodyPr/>
          <a:lstStyle/>
          <a:p>
            <a:fld id="{F9A4CA0B-2E4A-4A2A-B289-EC26A3D3CF66}"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976" name="Title 1"/>
          <p:cNvSpPr>
            <a:spLocks noGrp="1"/>
          </p:cNvSpPr>
          <p:nvPr>
            <p:ph type="ctrTitle"/>
          </p:nvPr>
        </p:nvSpPr>
        <p:spPr>
          <a:xfrm>
            <a:off x="960121" y="2130430"/>
            <a:ext cx="10881360" cy="1470025"/>
          </a:xfrm>
        </p:spPr>
        <p:txBody>
          <a:bodyPr/>
          <a:lstStyle/>
          <a:p>
            <a:r>
              <a:rPr lang="en-US" smtClean="0"/>
              <a:t>Click to edit Master title style</a:t>
            </a:r>
            <a:endParaRPr lang="en-US"/>
          </a:p>
        </p:txBody>
      </p:sp>
      <p:sp>
        <p:nvSpPr>
          <p:cNvPr id="1048977" name="Subtitle 2"/>
          <p:cNvSpPr>
            <a:spLocks noGrp="1"/>
          </p:cNvSpPr>
          <p:nvPr>
            <p:ph type="subTitle" idx="1"/>
          </p:nvPr>
        </p:nvSpPr>
        <p:spPr>
          <a:xfrm>
            <a:off x="1920240" y="3886200"/>
            <a:ext cx="896112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978" name="Date Placeholder 3"/>
          <p:cNvSpPr>
            <a:spLocks noGrp="1"/>
          </p:cNvSpPr>
          <p:nvPr>
            <p:ph type="dt" sz="half" idx="10"/>
          </p:nvPr>
        </p:nvSpPr>
        <p:spPr/>
        <p:txBody>
          <a:bodyPr/>
          <a:lstStyle/>
          <a:p>
            <a:fld id="{87B024AB-E8D3-4956-BA2B-78CE1197D1B4}" type="datetime1">
              <a:rPr lang="en-US" smtClean="0"/>
              <a:t>3/27/2021</a:t>
            </a:fld>
            <a:endParaRPr lang="en-US"/>
          </a:p>
        </p:txBody>
      </p:sp>
      <p:sp>
        <p:nvSpPr>
          <p:cNvPr id="1048979" name="Footer Placeholder 4"/>
          <p:cNvSpPr>
            <a:spLocks noGrp="1"/>
          </p:cNvSpPr>
          <p:nvPr>
            <p:ph type="ftr" sz="quarter" idx="11"/>
          </p:nvPr>
        </p:nvSpPr>
        <p:spPr/>
        <p:txBody>
          <a:bodyPr/>
          <a:lstStyle/>
          <a:p>
            <a:r>
              <a:rPr lang="en-US" smtClean="0"/>
              <a:t>Manish kumar,Asst Prof,ECE</a:t>
            </a:r>
            <a:endParaRPr lang="en-US"/>
          </a:p>
        </p:txBody>
      </p:sp>
      <p:sp>
        <p:nvSpPr>
          <p:cNvPr id="1048980"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92" name="Title 1"/>
          <p:cNvSpPr>
            <a:spLocks noGrp="1"/>
          </p:cNvSpPr>
          <p:nvPr>
            <p:ph type="title"/>
          </p:nvPr>
        </p:nvSpPr>
        <p:spPr/>
        <p:txBody>
          <a:bodyPr/>
          <a:lstStyle/>
          <a:p>
            <a:r>
              <a:rPr lang="en-US" smtClean="0"/>
              <a:t>Click to edit Master title style</a:t>
            </a:r>
            <a:endParaRPr lang="en-US"/>
          </a:p>
        </p:txBody>
      </p:sp>
      <p:sp>
        <p:nvSpPr>
          <p:cNvPr id="104899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94" name="Date Placeholder 3"/>
          <p:cNvSpPr>
            <a:spLocks noGrp="1"/>
          </p:cNvSpPr>
          <p:nvPr>
            <p:ph type="dt" sz="half" idx="10"/>
          </p:nvPr>
        </p:nvSpPr>
        <p:spPr/>
        <p:txBody>
          <a:bodyPr/>
          <a:lstStyle/>
          <a:p>
            <a:fld id="{30242B2B-631B-4424-9C2F-19661C7946CE}" type="datetime1">
              <a:rPr lang="en-US" smtClean="0"/>
              <a:t>3/27/2021</a:t>
            </a:fld>
            <a:endParaRPr lang="en-US"/>
          </a:p>
        </p:txBody>
      </p:sp>
      <p:sp>
        <p:nvSpPr>
          <p:cNvPr id="1048995" name="Footer Placeholder 4"/>
          <p:cNvSpPr>
            <a:spLocks noGrp="1"/>
          </p:cNvSpPr>
          <p:nvPr>
            <p:ph type="ftr" sz="quarter" idx="11"/>
          </p:nvPr>
        </p:nvSpPr>
        <p:spPr/>
        <p:txBody>
          <a:bodyPr/>
          <a:lstStyle/>
          <a:p>
            <a:r>
              <a:rPr lang="en-US" smtClean="0"/>
              <a:t>Manish kumar,Asst Prof,ECE</a:t>
            </a:r>
            <a:endParaRPr lang="en-US"/>
          </a:p>
        </p:txBody>
      </p:sp>
      <p:sp>
        <p:nvSpPr>
          <p:cNvPr id="104899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81" name="Vertical Title 1"/>
          <p:cNvSpPr>
            <a:spLocks noGrp="1"/>
          </p:cNvSpPr>
          <p:nvPr>
            <p:ph type="title" orient="vert"/>
          </p:nvPr>
        </p:nvSpPr>
        <p:spPr>
          <a:xfrm>
            <a:off x="9281162" y="274643"/>
            <a:ext cx="2880360" cy="5851525"/>
          </a:xfrm>
        </p:spPr>
        <p:txBody>
          <a:bodyPr vert="eaVert"/>
          <a:lstStyle/>
          <a:p>
            <a:r>
              <a:rPr lang="en-US" smtClean="0"/>
              <a:t>Click to edit Master title style</a:t>
            </a:r>
            <a:endParaRPr lang="en-US"/>
          </a:p>
        </p:txBody>
      </p:sp>
      <p:sp>
        <p:nvSpPr>
          <p:cNvPr id="1048982" name="Vertical Text Placeholder 2"/>
          <p:cNvSpPr>
            <a:spLocks noGrp="1"/>
          </p:cNvSpPr>
          <p:nvPr>
            <p:ph type="body" orient="vert" idx="1"/>
          </p:nvPr>
        </p:nvSpPr>
        <p:spPr>
          <a:xfrm>
            <a:off x="640080" y="274643"/>
            <a:ext cx="842772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83" name="Date Placeholder 3"/>
          <p:cNvSpPr>
            <a:spLocks noGrp="1"/>
          </p:cNvSpPr>
          <p:nvPr>
            <p:ph type="dt" sz="half" idx="10"/>
          </p:nvPr>
        </p:nvSpPr>
        <p:spPr/>
        <p:txBody>
          <a:bodyPr/>
          <a:lstStyle/>
          <a:p>
            <a:fld id="{9DA9D268-A833-4848-BF11-17611B9001E9}" type="datetime1">
              <a:rPr lang="en-US" smtClean="0"/>
              <a:t>3/27/2021</a:t>
            </a:fld>
            <a:endParaRPr lang="en-US"/>
          </a:p>
        </p:txBody>
      </p:sp>
      <p:sp>
        <p:nvSpPr>
          <p:cNvPr id="1048984" name="Footer Placeholder 4"/>
          <p:cNvSpPr>
            <a:spLocks noGrp="1"/>
          </p:cNvSpPr>
          <p:nvPr>
            <p:ph type="ftr" sz="quarter" idx="11"/>
          </p:nvPr>
        </p:nvSpPr>
        <p:spPr/>
        <p:txBody>
          <a:bodyPr/>
          <a:lstStyle/>
          <a:p>
            <a:r>
              <a:rPr lang="en-US" smtClean="0"/>
              <a:t>Manish kumar,Asst Prof,ECE</a:t>
            </a:r>
            <a:endParaRPr lang="en-US"/>
          </a:p>
        </p:txBody>
      </p:sp>
      <p:sp>
        <p:nvSpPr>
          <p:cNvPr id="1048985"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9" name="Title 1"/>
          <p:cNvSpPr>
            <a:spLocks noGrp="1"/>
          </p:cNvSpPr>
          <p:nvPr>
            <p:ph type="title"/>
          </p:nvPr>
        </p:nvSpPr>
        <p:spPr/>
        <p:txBody>
          <a:bodyPr/>
          <a:lstStyle/>
          <a:p>
            <a:r>
              <a:rPr lang="en-US" smtClean="0"/>
              <a:t>Click to edit Master title style</a:t>
            </a:r>
            <a:endParaRPr lang="en-US"/>
          </a:p>
        </p:txBody>
      </p:sp>
      <p:sp>
        <p:nvSpPr>
          <p:cNvPr id="1048590"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91" name="Date Placeholder 3"/>
          <p:cNvSpPr>
            <a:spLocks noGrp="1"/>
          </p:cNvSpPr>
          <p:nvPr>
            <p:ph type="dt" sz="half" idx="10"/>
          </p:nvPr>
        </p:nvSpPr>
        <p:spPr/>
        <p:txBody>
          <a:bodyPr/>
          <a:lstStyle/>
          <a:p>
            <a:fld id="{442956C3-09F3-4702-847D-868BCE05DA97}" type="datetime1">
              <a:rPr lang="en-US" smtClean="0"/>
              <a:t>3/27/2021</a:t>
            </a:fld>
            <a:endParaRPr lang="en-US"/>
          </a:p>
        </p:txBody>
      </p:sp>
      <p:sp>
        <p:nvSpPr>
          <p:cNvPr id="1048592" name="Footer Placeholder 4"/>
          <p:cNvSpPr>
            <a:spLocks noGrp="1"/>
          </p:cNvSpPr>
          <p:nvPr>
            <p:ph type="ftr" sz="quarter" idx="11"/>
          </p:nvPr>
        </p:nvSpPr>
        <p:spPr/>
        <p:txBody>
          <a:bodyPr/>
          <a:lstStyle/>
          <a:p>
            <a:r>
              <a:rPr lang="en-US" smtClean="0"/>
              <a:t>Manish kumar,Asst Prof,ECE</a:t>
            </a:r>
            <a:endParaRPr lang="en-US"/>
          </a:p>
        </p:txBody>
      </p:sp>
      <p:sp>
        <p:nvSpPr>
          <p:cNvPr id="1048593"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97" name="Title 1"/>
          <p:cNvSpPr>
            <a:spLocks noGrp="1"/>
          </p:cNvSpPr>
          <p:nvPr>
            <p:ph type="title"/>
          </p:nvPr>
        </p:nvSpPr>
        <p:spPr>
          <a:xfrm>
            <a:off x="1011238" y="4406905"/>
            <a:ext cx="10881360" cy="1362075"/>
          </a:xfrm>
        </p:spPr>
        <p:txBody>
          <a:bodyPr anchor="t"/>
          <a:lstStyle>
            <a:lvl1pPr algn="l">
              <a:defRPr sz="4000" b="1" cap="all"/>
            </a:lvl1pPr>
          </a:lstStyle>
          <a:p>
            <a:r>
              <a:rPr lang="en-US" smtClean="0"/>
              <a:t>Click to edit Master title style</a:t>
            </a:r>
            <a:endParaRPr lang="en-US"/>
          </a:p>
        </p:txBody>
      </p:sp>
      <p:sp>
        <p:nvSpPr>
          <p:cNvPr id="1048998" name="Text Placeholder 2"/>
          <p:cNvSpPr>
            <a:spLocks noGrp="1"/>
          </p:cNvSpPr>
          <p:nvPr>
            <p:ph type="body" idx="1"/>
          </p:nvPr>
        </p:nvSpPr>
        <p:spPr>
          <a:xfrm>
            <a:off x="1011238" y="2906713"/>
            <a:ext cx="108813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999" name="Date Placeholder 3"/>
          <p:cNvSpPr>
            <a:spLocks noGrp="1"/>
          </p:cNvSpPr>
          <p:nvPr>
            <p:ph type="dt" sz="half" idx="10"/>
          </p:nvPr>
        </p:nvSpPr>
        <p:spPr/>
        <p:txBody>
          <a:bodyPr/>
          <a:lstStyle/>
          <a:p>
            <a:fld id="{C5A198BD-437E-43E3-AD87-DFB1B759C278}" type="datetime1">
              <a:rPr lang="en-US" smtClean="0"/>
              <a:t>3/27/2021</a:t>
            </a:fld>
            <a:endParaRPr lang="en-US"/>
          </a:p>
        </p:txBody>
      </p:sp>
      <p:sp>
        <p:nvSpPr>
          <p:cNvPr id="1049000" name="Footer Placeholder 4"/>
          <p:cNvSpPr>
            <a:spLocks noGrp="1"/>
          </p:cNvSpPr>
          <p:nvPr>
            <p:ph type="ftr" sz="quarter" idx="11"/>
          </p:nvPr>
        </p:nvSpPr>
        <p:spPr/>
        <p:txBody>
          <a:bodyPr/>
          <a:lstStyle/>
          <a:p>
            <a:r>
              <a:rPr lang="en-US" smtClean="0"/>
              <a:t>Manish kumar,Asst Prof,ECE</a:t>
            </a:r>
            <a:endParaRPr lang="en-US"/>
          </a:p>
        </p:txBody>
      </p:sp>
      <p:sp>
        <p:nvSpPr>
          <p:cNvPr id="1049001"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02" name="Title 1"/>
          <p:cNvSpPr>
            <a:spLocks noGrp="1"/>
          </p:cNvSpPr>
          <p:nvPr>
            <p:ph type="title"/>
          </p:nvPr>
        </p:nvSpPr>
        <p:spPr/>
        <p:txBody>
          <a:bodyPr/>
          <a:lstStyle/>
          <a:p>
            <a:r>
              <a:rPr lang="en-US" smtClean="0"/>
              <a:t>Click to edit Master title style</a:t>
            </a:r>
            <a:endParaRPr lang="en-US"/>
          </a:p>
        </p:txBody>
      </p:sp>
      <p:sp>
        <p:nvSpPr>
          <p:cNvPr id="1049003" name="Content Placeholder 2"/>
          <p:cNvSpPr>
            <a:spLocks noGrp="1"/>
          </p:cNvSpPr>
          <p:nvPr>
            <p:ph sz="half" idx="1"/>
          </p:nvPr>
        </p:nvSpPr>
        <p:spPr>
          <a:xfrm>
            <a:off x="640080" y="1600205"/>
            <a:ext cx="56540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04" name="Content Placeholder 3"/>
          <p:cNvSpPr>
            <a:spLocks noGrp="1"/>
          </p:cNvSpPr>
          <p:nvPr>
            <p:ph sz="half" idx="2"/>
          </p:nvPr>
        </p:nvSpPr>
        <p:spPr>
          <a:xfrm>
            <a:off x="6507480" y="1600205"/>
            <a:ext cx="56540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05" name="Date Placeholder 4"/>
          <p:cNvSpPr>
            <a:spLocks noGrp="1"/>
          </p:cNvSpPr>
          <p:nvPr>
            <p:ph type="dt" sz="half" idx="10"/>
          </p:nvPr>
        </p:nvSpPr>
        <p:spPr/>
        <p:txBody>
          <a:bodyPr/>
          <a:lstStyle/>
          <a:p>
            <a:fld id="{ACBBFCE6-32E8-47D2-B3D0-511C75CA5B3F}" type="datetime1">
              <a:rPr lang="en-US" smtClean="0"/>
              <a:t>3/27/2021</a:t>
            </a:fld>
            <a:endParaRPr lang="en-US"/>
          </a:p>
        </p:txBody>
      </p:sp>
      <p:sp>
        <p:nvSpPr>
          <p:cNvPr id="1049006" name="Footer Placeholder 5"/>
          <p:cNvSpPr>
            <a:spLocks noGrp="1"/>
          </p:cNvSpPr>
          <p:nvPr>
            <p:ph type="ftr" sz="quarter" idx="11"/>
          </p:nvPr>
        </p:nvSpPr>
        <p:spPr/>
        <p:txBody>
          <a:bodyPr/>
          <a:lstStyle/>
          <a:p>
            <a:r>
              <a:rPr lang="en-US" smtClean="0"/>
              <a:t>Manish kumar,Asst Prof,ECE</a:t>
            </a:r>
            <a:endParaRPr lang="en-US"/>
          </a:p>
        </p:txBody>
      </p:sp>
      <p:sp>
        <p:nvSpPr>
          <p:cNvPr id="104900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08" name="Title 1"/>
          <p:cNvSpPr>
            <a:spLocks noGrp="1"/>
          </p:cNvSpPr>
          <p:nvPr>
            <p:ph type="title"/>
          </p:nvPr>
        </p:nvSpPr>
        <p:spPr/>
        <p:txBody>
          <a:bodyPr/>
          <a:lstStyle/>
          <a:p>
            <a:r>
              <a:rPr lang="en-US" smtClean="0"/>
              <a:t>Click to edit Master title style</a:t>
            </a:r>
            <a:endParaRPr lang="en-US"/>
          </a:p>
        </p:txBody>
      </p:sp>
      <p:sp>
        <p:nvSpPr>
          <p:cNvPr id="1049009" name="Text Placeholder 2"/>
          <p:cNvSpPr>
            <a:spLocks noGrp="1"/>
          </p:cNvSpPr>
          <p:nvPr>
            <p:ph type="body" idx="1"/>
          </p:nvPr>
        </p:nvSpPr>
        <p:spPr>
          <a:xfrm>
            <a:off x="640082" y="1535113"/>
            <a:ext cx="56562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9010" name="Content Placeholder 3"/>
          <p:cNvSpPr>
            <a:spLocks noGrp="1"/>
          </p:cNvSpPr>
          <p:nvPr>
            <p:ph sz="half" idx="2"/>
          </p:nvPr>
        </p:nvSpPr>
        <p:spPr>
          <a:xfrm>
            <a:off x="640082" y="2174875"/>
            <a:ext cx="56562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11" name="Text Placeholder 4"/>
          <p:cNvSpPr>
            <a:spLocks noGrp="1"/>
          </p:cNvSpPr>
          <p:nvPr>
            <p:ph type="body" sz="quarter" idx="3"/>
          </p:nvPr>
        </p:nvSpPr>
        <p:spPr>
          <a:xfrm>
            <a:off x="6503038" y="1535113"/>
            <a:ext cx="56584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9012" name="Content Placeholder 5"/>
          <p:cNvSpPr>
            <a:spLocks noGrp="1"/>
          </p:cNvSpPr>
          <p:nvPr>
            <p:ph sz="quarter" idx="4"/>
          </p:nvPr>
        </p:nvSpPr>
        <p:spPr>
          <a:xfrm>
            <a:off x="6503038" y="2174875"/>
            <a:ext cx="5658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13" name="Date Placeholder 6"/>
          <p:cNvSpPr>
            <a:spLocks noGrp="1"/>
          </p:cNvSpPr>
          <p:nvPr>
            <p:ph type="dt" sz="half" idx="10"/>
          </p:nvPr>
        </p:nvSpPr>
        <p:spPr/>
        <p:txBody>
          <a:bodyPr/>
          <a:lstStyle/>
          <a:p>
            <a:fld id="{264C5CAB-1621-4F78-A96C-12DD95747C62}" type="datetime1">
              <a:rPr lang="en-US" smtClean="0"/>
              <a:t>3/27/2021</a:t>
            </a:fld>
            <a:endParaRPr lang="en-US"/>
          </a:p>
        </p:txBody>
      </p:sp>
      <p:sp>
        <p:nvSpPr>
          <p:cNvPr id="1049014" name="Footer Placeholder 7"/>
          <p:cNvSpPr>
            <a:spLocks noGrp="1"/>
          </p:cNvSpPr>
          <p:nvPr>
            <p:ph type="ftr" sz="quarter" idx="11"/>
          </p:nvPr>
        </p:nvSpPr>
        <p:spPr/>
        <p:txBody>
          <a:bodyPr/>
          <a:lstStyle/>
          <a:p>
            <a:r>
              <a:rPr lang="en-US" smtClean="0"/>
              <a:t>Manish kumar,Asst Prof,ECE</a:t>
            </a:r>
            <a:endParaRPr lang="en-US"/>
          </a:p>
        </p:txBody>
      </p:sp>
      <p:sp>
        <p:nvSpPr>
          <p:cNvPr id="1049015"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smtClean="0"/>
              <a:t>Click to edit Master title style</a:t>
            </a:r>
            <a:endParaRPr lang="en-US"/>
          </a:p>
        </p:txBody>
      </p:sp>
      <p:sp>
        <p:nvSpPr>
          <p:cNvPr id="1048624" name="Date Placeholder 2"/>
          <p:cNvSpPr>
            <a:spLocks noGrp="1"/>
          </p:cNvSpPr>
          <p:nvPr>
            <p:ph type="dt" sz="half" idx="10"/>
          </p:nvPr>
        </p:nvSpPr>
        <p:spPr/>
        <p:txBody>
          <a:bodyPr/>
          <a:lstStyle/>
          <a:p>
            <a:fld id="{0AC8AC02-BB64-4CA6-A8D1-5E14E62736DF}" type="datetime1">
              <a:rPr lang="en-US" smtClean="0"/>
              <a:t>3/27/2021</a:t>
            </a:fld>
            <a:endParaRPr lang="en-US"/>
          </a:p>
        </p:txBody>
      </p:sp>
      <p:sp>
        <p:nvSpPr>
          <p:cNvPr id="1048625" name="Footer Placeholder 3"/>
          <p:cNvSpPr>
            <a:spLocks noGrp="1"/>
          </p:cNvSpPr>
          <p:nvPr>
            <p:ph type="ftr" sz="quarter" idx="11"/>
          </p:nvPr>
        </p:nvSpPr>
        <p:spPr/>
        <p:txBody>
          <a:bodyPr/>
          <a:lstStyle/>
          <a:p>
            <a:r>
              <a:rPr lang="en-US" smtClean="0"/>
              <a:t>Manish kumar,Asst Prof,ECE</a:t>
            </a:r>
            <a:endParaRPr lang="en-US"/>
          </a:p>
        </p:txBody>
      </p:sp>
      <p:sp>
        <p:nvSpPr>
          <p:cNvPr id="104862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7B8829A-B406-4A68-BBA1-DE47BA49D89C}" type="datetime1">
              <a:rPr lang="en-US" smtClean="0"/>
              <a:t>3/27/2021</a:t>
            </a:fld>
            <a:endParaRPr lang="en-US"/>
          </a:p>
        </p:txBody>
      </p:sp>
      <p:sp>
        <p:nvSpPr>
          <p:cNvPr id="1048582" name="Footer Placeholder 2"/>
          <p:cNvSpPr>
            <a:spLocks noGrp="1"/>
          </p:cNvSpPr>
          <p:nvPr>
            <p:ph type="ftr" sz="quarter" idx="11"/>
          </p:nvPr>
        </p:nvSpPr>
        <p:spPr/>
        <p:txBody>
          <a:bodyPr/>
          <a:lstStyle/>
          <a:p>
            <a:r>
              <a:rPr lang="en-US" smtClean="0"/>
              <a:t>Manish kumar,Asst Prof,ECE</a:t>
            </a:r>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16" name="Title 1"/>
          <p:cNvSpPr>
            <a:spLocks noGrp="1"/>
          </p:cNvSpPr>
          <p:nvPr>
            <p:ph type="title"/>
          </p:nvPr>
        </p:nvSpPr>
        <p:spPr>
          <a:xfrm>
            <a:off x="640081" y="273050"/>
            <a:ext cx="4211638" cy="1162050"/>
          </a:xfrm>
        </p:spPr>
        <p:txBody>
          <a:bodyPr anchor="b"/>
          <a:lstStyle>
            <a:lvl1pPr algn="l">
              <a:defRPr sz="2000" b="1"/>
            </a:lvl1pPr>
          </a:lstStyle>
          <a:p>
            <a:r>
              <a:rPr lang="en-US" smtClean="0"/>
              <a:t>Click to edit Master title style</a:t>
            </a:r>
            <a:endParaRPr lang="en-US"/>
          </a:p>
        </p:txBody>
      </p:sp>
      <p:sp>
        <p:nvSpPr>
          <p:cNvPr id="1049017" name="Content Placeholder 2"/>
          <p:cNvSpPr>
            <a:spLocks noGrp="1"/>
          </p:cNvSpPr>
          <p:nvPr>
            <p:ph idx="1"/>
          </p:nvPr>
        </p:nvSpPr>
        <p:spPr>
          <a:xfrm>
            <a:off x="5005070" y="273055"/>
            <a:ext cx="71564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018" name="Text Placeholder 3"/>
          <p:cNvSpPr>
            <a:spLocks noGrp="1"/>
          </p:cNvSpPr>
          <p:nvPr>
            <p:ph type="body" sz="half" idx="2"/>
          </p:nvPr>
        </p:nvSpPr>
        <p:spPr>
          <a:xfrm>
            <a:off x="640081" y="1435103"/>
            <a:ext cx="42116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9019" name="Date Placeholder 4"/>
          <p:cNvSpPr>
            <a:spLocks noGrp="1"/>
          </p:cNvSpPr>
          <p:nvPr>
            <p:ph type="dt" sz="half" idx="10"/>
          </p:nvPr>
        </p:nvSpPr>
        <p:spPr/>
        <p:txBody>
          <a:bodyPr/>
          <a:lstStyle/>
          <a:p>
            <a:fld id="{FAEEA722-8C1F-4416-B965-3E981964423F}" type="datetime1">
              <a:rPr lang="en-US" smtClean="0"/>
              <a:t>3/27/2021</a:t>
            </a:fld>
            <a:endParaRPr lang="en-US"/>
          </a:p>
        </p:txBody>
      </p:sp>
      <p:sp>
        <p:nvSpPr>
          <p:cNvPr id="1049020" name="Footer Placeholder 5"/>
          <p:cNvSpPr>
            <a:spLocks noGrp="1"/>
          </p:cNvSpPr>
          <p:nvPr>
            <p:ph type="ftr" sz="quarter" idx="11"/>
          </p:nvPr>
        </p:nvSpPr>
        <p:spPr/>
        <p:txBody>
          <a:bodyPr/>
          <a:lstStyle/>
          <a:p>
            <a:r>
              <a:rPr lang="en-US" smtClean="0"/>
              <a:t>Manish kumar,Asst Prof,ECE</a:t>
            </a:r>
            <a:endParaRPr lang="en-US"/>
          </a:p>
        </p:txBody>
      </p:sp>
      <p:sp>
        <p:nvSpPr>
          <p:cNvPr id="1049021"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86" name="Title 1"/>
          <p:cNvSpPr>
            <a:spLocks noGrp="1"/>
          </p:cNvSpPr>
          <p:nvPr>
            <p:ph type="title"/>
          </p:nvPr>
        </p:nvSpPr>
        <p:spPr>
          <a:xfrm>
            <a:off x="2509205" y="4800600"/>
            <a:ext cx="7680960" cy="566738"/>
          </a:xfrm>
        </p:spPr>
        <p:txBody>
          <a:bodyPr anchor="b"/>
          <a:lstStyle>
            <a:lvl1pPr algn="l">
              <a:defRPr sz="2000" b="1"/>
            </a:lvl1pPr>
          </a:lstStyle>
          <a:p>
            <a:r>
              <a:rPr lang="en-US" smtClean="0"/>
              <a:t>Click to edit Master title style</a:t>
            </a:r>
            <a:endParaRPr lang="en-US"/>
          </a:p>
        </p:txBody>
      </p:sp>
      <p:sp>
        <p:nvSpPr>
          <p:cNvPr id="1048987" name="Picture Placeholder 2"/>
          <p:cNvSpPr>
            <a:spLocks noGrp="1"/>
          </p:cNvSpPr>
          <p:nvPr>
            <p:ph type="pic" idx="1"/>
          </p:nvPr>
        </p:nvSpPr>
        <p:spPr>
          <a:xfrm>
            <a:off x="2509205" y="612775"/>
            <a:ext cx="76809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988" name="Text Placeholder 3"/>
          <p:cNvSpPr>
            <a:spLocks noGrp="1"/>
          </p:cNvSpPr>
          <p:nvPr>
            <p:ph type="body" sz="half" idx="2"/>
          </p:nvPr>
        </p:nvSpPr>
        <p:spPr>
          <a:xfrm>
            <a:off x="2509205" y="5367338"/>
            <a:ext cx="768096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989" name="Date Placeholder 4"/>
          <p:cNvSpPr>
            <a:spLocks noGrp="1"/>
          </p:cNvSpPr>
          <p:nvPr>
            <p:ph type="dt" sz="half" idx="10"/>
          </p:nvPr>
        </p:nvSpPr>
        <p:spPr/>
        <p:txBody>
          <a:bodyPr/>
          <a:lstStyle/>
          <a:p>
            <a:fld id="{5A258450-EF86-4FD2-9AF1-3F41E03C1AD3}" type="datetime1">
              <a:rPr lang="en-US" smtClean="0"/>
              <a:t>3/27/2021</a:t>
            </a:fld>
            <a:endParaRPr lang="en-US"/>
          </a:p>
        </p:txBody>
      </p:sp>
      <p:sp>
        <p:nvSpPr>
          <p:cNvPr id="1048990" name="Footer Placeholder 5"/>
          <p:cNvSpPr>
            <a:spLocks noGrp="1"/>
          </p:cNvSpPr>
          <p:nvPr>
            <p:ph type="ftr" sz="quarter" idx="11"/>
          </p:nvPr>
        </p:nvSpPr>
        <p:spPr/>
        <p:txBody>
          <a:bodyPr/>
          <a:lstStyle/>
          <a:p>
            <a:r>
              <a:rPr lang="en-US" smtClean="0"/>
              <a:t>Manish kumar,Asst Prof,ECE</a:t>
            </a:r>
            <a:endParaRPr lang="en-US"/>
          </a:p>
        </p:txBody>
      </p:sp>
      <p:sp>
        <p:nvSpPr>
          <p:cNvPr id="1048991"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40081" y="274638"/>
            <a:ext cx="11521441"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640081" y="1600205"/>
            <a:ext cx="11521441"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640080" y="6356355"/>
            <a:ext cx="29870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52B44-39C1-48A5-A370-6108A0C7F9BC}" type="datetime1">
              <a:rPr lang="en-US" smtClean="0"/>
              <a:t>3/27/2021</a:t>
            </a:fld>
            <a:endParaRPr lang="en-US"/>
          </a:p>
        </p:txBody>
      </p:sp>
      <p:sp>
        <p:nvSpPr>
          <p:cNvPr id="1048579" name="Footer Placeholder 4"/>
          <p:cNvSpPr>
            <a:spLocks noGrp="1"/>
          </p:cNvSpPr>
          <p:nvPr>
            <p:ph type="ftr" sz="quarter" idx="3"/>
          </p:nvPr>
        </p:nvSpPr>
        <p:spPr>
          <a:xfrm>
            <a:off x="4373882" y="6356355"/>
            <a:ext cx="40538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Manish kumar,Asst Prof,ECE</a:t>
            </a:r>
            <a:endParaRPr lang="en-US"/>
          </a:p>
        </p:txBody>
      </p:sp>
      <p:sp>
        <p:nvSpPr>
          <p:cNvPr id="1048580" name="Slide Number Placeholder 5"/>
          <p:cNvSpPr>
            <a:spLocks noGrp="1"/>
          </p:cNvSpPr>
          <p:nvPr>
            <p:ph type="sldNum" sz="quarter" idx="4"/>
          </p:nvPr>
        </p:nvSpPr>
        <p:spPr>
          <a:xfrm>
            <a:off x="9174480" y="6356355"/>
            <a:ext cx="29870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edge/>
  </p:transition>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0"/>
          <p:cNvGrpSpPr/>
          <p:nvPr/>
        </p:nvGrpSpPr>
        <p:grpSpPr bwMode="auto">
          <a:xfrm>
            <a:off x="228601" y="0"/>
            <a:ext cx="13869987" cy="6258763"/>
            <a:chOff x="884744" y="533400"/>
            <a:chExt cx="7242375" cy="5254710"/>
          </a:xfrm>
        </p:grpSpPr>
        <p:sp>
          <p:nvSpPr>
            <p:cNvPr id="1048584" name="TextBox 3"/>
            <p:cNvSpPr txBox="1"/>
            <p:nvPr/>
          </p:nvSpPr>
          <p:spPr>
            <a:xfrm>
              <a:off x="3656691" y="609372"/>
              <a:ext cx="3353857" cy="542644"/>
            </a:xfrm>
            <a:prstGeom prst="rect">
              <a:avLst/>
            </a:prstGeom>
            <a:gradFill>
              <a:gsLst>
                <a:gs pos="0">
                  <a:schemeClr val="tx2">
                    <a:lumMod val="40000"/>
                    <a:lumOff val="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lgn="ctr" fontAlgn="auto">
                <a:spcBef>
                  <a:spcPts val="0"/>
                </a:spcBef>
                <a:spcAft>
                  <a:spcPts val="0"/>
                </a:spcAft>
              </a:pPr>
              <a:r>
                <a:rPr lang="en-US" sz="3600" dirty="0" smtClean="0">
                  <a:latin typeface="Algerian" pitchFamily="82" charset="0"/>
                </a:rPr>
                <a:t>Digital logic design</a:t>
              </a:r>
              <a:endParaRPr lang="en-US" sz="3600" dirty="0">
                <a:latin typeface="Algerian" pitchFamily="82" charset="0"/>
              </a:endParaRPr>
            </a:p>
          </p:txBody>
        </p:sp>
        <p:sp>
          <p:nvSpPr>
            <p:cNvPr id="1048585" name="TextBox 5"/>
            <p:cNvSpPr txBox="1">
              <a:spLocks noChangeArrowheads="1"/>
            </p:cNvSpPr>
            <p:nvPr/>
          </p:nvSpPr>
          <p:spPr bwMode="auto">
            <a:xfrm>
              <a:off x="2555870" y="2196769"/>
              <a:ext cx="2885974" cy="594311"/>
            </a:xfrm>
            <a:prstGeom prst="rect">
              <a:avLst/>
            </a:prstGeom>
            <a:gradFill rotWithShape="0">
              <a:gsLst>
                <a:gs pos="0">
                  <a:srgbClr val="FFEFD1"/>
                </a:gs>
                <a:gs pos="64999">
                  <a:srgbClr val="F0EBD5"/>
                </a:gs>
                <a:gs pos="100000">
                  <a:srgbClr val="D1C39F"/>
                </a:gs>
              </a:gsLst>
              <a:lin ang="5400000"/>
            </a:gradFill>
            <a:ln w="9525">
              <a:noFill/>
              <a:miter lim="800000"/>
              <a:headEnd/>
              <a:tailEnd/>
            </a:ln>
          </p:spPr>
          <p:txBody>
            <a:bodyPr>
              <a:spAutoFit/>
            </a:bodyPr>
            <a:lstStyle/>
            <a:p>
              <a:pPr algn="ctr"/>
              <a:r>
                <a:rPr lang="en-US" sz="4000" dirty="0" smtClean="0">
                  <a:latin typeface="Algerian" pitchFamily="82" charset="0"/>
                </a:rPr>
                <a:t>UNIT-iii</a:t>
              </a:r>
              <a:endParaRPr lang="en-US" sz="4000" dirty="0">
                <a:latin typeface="Algerian" pitchFamily="82" charset="0"/>
              </a:endParaRPr>
            </a:p>
          </p:txBody>
        </p:sp>
        <p:sp>
          <p:nvSpPr>
            <p:cNvPr id="1048586" name="TextBox 6"/>
            <p:cNvSpPr txBox="1">
              <a:spLocks noChangeArrowheads="1"/>
            </p:cNvSpPr>
            <p:nvPr/>
          </p:nvSpPr>
          <p:spPr bwMode="auto">
            <a:xfrm>
              <a:off x="1735015" y="3352800"/>
              <a:ext cx="4982308" cy="542644"/>
            </a:xfrm>
            <a:prstGeom prst="rect">
              <a:avLst/>
            </a:prstGeom>
            <a:gradFill rotWithShape="0">
              <a:gsLst>
                <a:gs pos="0">
                  <a:srgbClr val="DDEBCF"/>
                </a:gs>
                <a:gs pos="50000">
                  <a:srgbClr val="9CB86E"/>
                </a:gs>
                <a:gs pos="100000">
                  <a:srgbClr val="156B13"/>
                </a:gs>
              </a:gsLst>
              <a:lin ang="5400000"/>
            </a:gradFill>
            <a:ln w="9525">
              <a:noFill/>
              <a:miter lim="800000"/>
              <a:headEnd/>
              <a:tailEnd/>
            </a:ln>
          </p:spPr>
          <p:txBody>
            <a:bodyPr>
              <a:spAutoFit/>
            </a:bodyPr>
            <a:lstStyle/>
            <a:p>
              <a:pPr algn="ctr"/>
              <a:r>
                <a:rPr lang="en-US" sz="3600" dirty="0" smtClean="0"/>
                <a:t>Combinational Logic Design</a:t>
              </a:r>
              <a:endParaRPr lang="en-US" sz="3600" dirty="0">
                <a:latin typeface="Algerian" pitchFamily="82" charset="0"/>
              </a:endParaRPr>
            </a:p>
          </p:txBody>
        </p:sp>
        <p:pic>
          <p:nvPicPr>
            <p:cNvPr id="2097152" name="Picture 7" descr="snist autonomous logo"/>
            <p:cNvPicPr>
              <a:picLocks noChangeAspect="1" noChangeArrowheads="1"/>
            </p:cNvPicPr>
            <p:nvPr/>
          </p:nvPicPr>
          <p:blipFill>
            <a:blip r:embed="rId2" cstate="print"/>
            <a:srcRect/>
            <a:stretch>
              <a:fillRect/>
            </a:stretch>
          </p:blipFill>
          <p:spPr bwMode="auto">
            <a:xfrm>
              <a:off x="884744" y="533400"/>
              <a:ext cx="2895600" cy="1295400"/>
            </a:xfrm>
            <a:prstGeom prst="rect">
              <a:avLst/>
            </a:prstGeom>
            <a:noFill/>
            <a:ln w="9525">
              <a:noFill/>
              <a:miter lim="800000"/>
              <a:headEnd/>
              <a:tailEnd/>
            </a:ln>
          </p:spPr>
        </p:pic>
        <p:sp>
          <p:nvSpPr>
            <p:cNvPr id="1048587" name="TextBox 8"/>
            <p:cNvSpPr txBox="1">
              <a:spLocks noChangeArrowheads="1"/>
            </p:cNvSpPr>
            <p:nvPr/>
          </p:nvSpPr>
          <p:spPr bwMode="auto">
            <a:xfrm>
              <a:off x="964317" y="4495799"/>
              <a:ext cx="7162802" cy="1292311"/>
            </a:xfrm>
            <a:prstGeom prst="rect">
              <a:avLst/>
            </a:prstGeom>
            <a:noFill/>
            <a:ln w="9525">
              <a:noFill/>
              <a:miter lim="800000"/>
              <a:headEnd/>
              <a:tailEnd/>
            </a:ln>
          </p:spPr>
          <p:txBody>
            <a:bodyPr>
              <a:spAutoFit/>
            </a:bodyPr>
            <a:lstStyle/>
            <a:p>
              <a:pPr algn="ctr"/>
              <a:endParaRPr lang="en-US" sz="3200" b="1" dirty="0">
                <a:latin typeface="Times New Roman" pitchFamily="18" charset="0"/>
                <a:cs typeface="Times New Roman" pitchFamily="18" charset="0"/>
              </a:endParaRPr>
            </a:p>
            <a:p>
              <a:pPr algn="ctr"/>
              <a:endParaRPr lang="en-US" sz="3200" dirty="0">
                <a:solidFill>
                  <a:srgbClr val="7030A0"/>
                </a:solidFill>
                <a:latin typeface="Algerian" pitchFamily="82" charset="0"/>
              </a:endParaRPr>
            </a:p>
            <a:p>
              <a:pPr algn="ctr"/>
              <a:endParaRPr lang="en-US" sz="3200" dirty="0">
                <a:solidFill>
                  <a:srgbClr val="7030A0"/>
                </a:solidFill>
                <a:latin typeface="Algerian" pitchFamily="82" charset="0"/>
              </a:endParaRPr>
            </a:p>
          </p:txBody>
        </p:sp>
        <p:sp>
          <p:nvSpPr>
            <p:cNvPr id="1048588" name="TextBox 9"/>
            <p:cNvSpPr txBox="1">
              <a:spLocks noChangeArrowheads="1"/>
            </p:cNvSpPr>
            <p:nvPr/>
          </p:nvSpPr>
          <p:spPr bwMode="auto">
            <a:xfrm>
              <a:off x="2412604" y="5029200"/>
              <a:ext cx="4278924" cy="439283"/>
            </a:xfrm>
            <a:prstGeom prst="rect">
              <a:avLst/>
            </a:prstGeom>
            <a:noFill/>
            <a:ln w="9525">
              <a:noFill/>
              <a:miter lim="800000"/>
              <a:headEnd/>
              <a:tailEnd/>
            </a:ln>
          </p:spPr>
          <p:txBody>
            <a:bodyPr>
              <a:spAutoFit/>
            </a:bodyPr>
            <a:lstStyle/>
            <a:p>
              <a:pPr lvl="1" algn="ctr"/>
              <a:endParaRPr lang="en-US" sz="2800" dirty="0">
                <a:latin typeface="Calibri" pitchFamily="34" charset="0"/>
              </a:endParaRPr>
            </a:p>
          </p:txBody>
        </p:sp>
      </p:grpSp>
      <p:sp>
        <p:nvSpPr>
          <p:cNvPr id="9" name="Date Placeholder 8"/>
          <p:cNvSpPr>
            <a:spLocks noGrp="1"/>
          </p:cNvSpPr>
          <p:nvPr>
            <p:ph type="dt" sz="half" idx="10"/>
          </p:nvPr>
        </p:nvSpPr>
        <p:spPr/>
        <p:txBody>
          <a:bodyPr/>
          <a:lstStyle/>
          <a:p>
            <a:fld id="{CE22C9C3-EFBE-4243-A239-4571C387B577}" type="datetime1">
              <a:rPr lang="en-US" smtClean="0"/>
              <a:t>3/27/2021</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1</a:t>
            </a:fld>
            <a:endParaRPr lang="en-US"/>
          </a:p>
        </p:txBody>
      </p:sp>
      <p:sp>
        <p:nvSpPr>
          <p:cNvPr id="11" name="Footer Placeholder 10"/>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Title 1"/>
          <p:cNvSpPr>
            <a:spLocks noGrp="1"/>
          </p:cNvSpPr>
          <p:nvPr>
            <p:ph type="title"/>
          </p:nvPr>
        </p:nvSpPr>
        <p:spPr>
          <a:xfrm>
            <a:off x="685801" y="0"/>
            <a:ext cx="11521441" cy="990600"/>
          </a:xfrm>
        </p:spPr>
        <p:txBody>
          <a:bodyPr>
            <a:normAutofit/>
          </a:bodyPr>
          <a:lstStyle/>
          <a:p>
            <a:r>
              <a:rPr lang="en-US" sz="4000" b="1" dirty="0" smtClean="0">
                <a:latin typeface="Times New Roman" pitchFamily="18" charset="0"/>
                <a:cs typeface="Times New Roman" pitchFamily="18" charset="0"/>
              </a:rPr>
              <a:t>Exclusive-OR gate using AND-OR and NAND gates</a:t>
            </a:r>
            <a:endParaRPr lang="en-US" sz="4000" b="1" dirty="0">
              <a:latin typeface="Times New Roman" pitchFamily="18" charset="0"/>
              <a:cs typeface="Times New Roman" pitchFamily="18" charset="0"/>
            </a:endParaRPr>
          </a:p>
        </p:txBody>
      </p:sp>
      <p:pic>
        <p:nvPicPr>
          <p:cNvPr id="2097156" name="Picture 3"/>
          <p:cNvPicPr>
            <a:picLocks noChangeAspect="1" noChangeArrowheads="1"/>
          </p:cNvPicPr>
          <p:nvPr/>
        </p:nvPicPr>
        <p:blipFill>
          <a:blip r:embed="rId2" cstate="print"/>
          <a:srcRect/>
          <a:stretch>
            <a:fillRect/>
          </a:stretch>
        </p:blipFill>
        <p:spPr bwMode="auto">
          <a:xfrm>
            <a:off x="1838327" y="1676400"/>
            <a:ext cx="3648075" cy="1905000"/>
          </a:xfrm>
          <a:prstGeom prst="rect">
            <a:avLst/>
          </a:prstGeom>
          <a:noFill/>
          <a:ln w="9525">
            <a:noFill/>
            <a:miter lim="800000"/>
            <a:headEnd/>
            <a:tailEnd/>
          </a:ln>
          <a:effectLst/>
        </p:spPr>
      </p:pic>
      <p:pic>
        <p:nvPicPr>
          <p:cNvPr id="2097157" name="Picture 4"/>
          <p:cNvPicPr>
            <a:picLocks noChangeAspect="1" noChangeArrowheads="1"/>
          </p:cNvPicPr>
          <p:nvPr/>
        </p:nvPicPr>
        <p:blipFill>
          <a:blip r:embed="rId3" cstate="print"/>
          <a:srcRect/>
          <a:stretch>
            <a:fillRect/>
          </a:stretch>
        </p:blipFill>
        <p:spPr bwMode="auto">
          <a:xfrm>
            <a:off x="7239000" y="838200"/>
            <a:ext cx="4772025" cy="2895600"/>
          </a:xfrm>
          <a:prstGeom prst="rect">
            <a:avLst/>
          </a:prstGeom>
          <a:noFill/>
          <a:ln w="9525">
            <a:noFill/>
            <a:miter lim="800000"/>
            <a:headEnd/>
            <a:tailEnd/>
          </a:ln>
          <a:effectLst/>
        </p:spPr>
      </p:pic>
      <p:pic>
        <p:nvPicPr>
          <p:cNvPr id="2097158" name="Picture 5"/>
          <p:cNvPicPr>
            <a:picLocks noChangeAspect="1" noChangeArrowheads="1"/>
          </p:cNvPicPr>
          <p:nvPr/>
        </p:nvPicPr>
        <p:blipFill>
          <a:blip r:embed="rId4" cstate="print"/>
          <a:srcRect/>
          <a:stretch>
            <a:fillRect/>
          </a:stretch>
        </p:blipFill>
        <p:spPr bwMode="auto">
          <a:xfrm>
            <a:off x="4314827" y="3352800"/>
            <a:ext cx="4676775" cy="2514600"/>
          </a:xfrm>
          <a:prstGeom prst="rect">
            <a:avLst/>
          </a:prstGeom>
          <a:noFill/>
          <a:ln w="9525">
            <a:noFill/>
            <a:miter lim="800000"/>
            <a:headEnd/>
            <a:tailEnd/>
          </a:ln>
          <a:effectLst/>
        </p:spPr>
      </p:pic>
      <p:sp>
        <p:nvSpPr>
          <p:cNvPr id="1048650" name="TextBox 5"/>
          <p:cNvSpPr txBox="1"/>
          <p:nvPr/>
        </p:nvSpPr>
        <p:spPr>
          <a:xfrm>
            <a:off x="2" y="5657675"/>
            <a:ext cx="12801600" cy="646331"/>
          </a:xfrm>
          <a:prstGeom prst="rect">
            <a:avLst/>
          </a:prstGeom>
          <a:noFill/>
        </p:spPr>
        <p:txBody>
          <a:bodyPr wrap="square" rtlCol="0">
            <a:spAutoFit/>
          </a:bodyPr>
          <a:lstStyle/>
          <a:p>
            <a:pPr algn="ctr"/>
            <a:r>
              <a:rPr lang="en-US" sz="3600" smtClean="0">
                <a:latin typeface="Times New Roman" pitchFamily="18" charset="0"/>
                <a:cs typeface="Times New Roman" pitchFamily="18" charset="0"/>
              </a:rPr>
              <a:t>Figure.8: </a:t>
            </a:r>
            <a:r>
              <a:rPr lang="en-US" sz="3600" dirty="0" smtClean="0">
                <a:latin typeface="Times New Roman" pitchFamily="18" charset="0"/>
                <a:cs typeface="Times New Roman" pitchFamily="18" charset="0"/>
              </a:rPr>
              <a:t>( a) XOR using AND-OR, (b) &amp;(c) using NAND gates</a:t>
            </a:r>
            <a:endParaRPr lang="en-US" sz="3600" dirty="0">
              <a:latin typeface="Times New Roman" pitchFamily="18" charset="0"/>
              <a:cs typeface="Times New Roman" pitchFamily="18" charset="0"/>
            </a:endParaRPr>
          </a:p>
        </p:txBody>
      </p:sp>
      <p:sp>
        <p:nvSpPr>
          <p:cNvPr id="1048651" name="Text Box 1034"/>
          <p:cNvSpPr txBox="1">
            <a:spLocks noChangeArrowheads="1"/>
          </p:cNvSpPr>
          <p:nvPr/>
        </p:nvSpPr>
        <p:spPr bwMode="auto">
          <a:xfrm>
            <a:off x="1981202" y="990604"/>
            <a:ext cx="2607445" cy="584775"/>
          </a:xfrm>
          <a:prstGeom prst="rect">
            <a:avLst/>
          </a:prstGeom>
          <a:noFill/>
          <a:ln w="9525">
            <a:noFill/>
            <a:miter lim="800000"/>
            <a:headEnd/>
            <a:tailEnd/>
          </a:ln>
          <a:effectLst/>
        </p:spPr>
        <p:txBody>
          <a:bodyPr wrap="none">
            <a:spAutoFit/>
          </a:bodyPr>
          <a:lstStyle/>
          <a:p>
            <a:pPr eaLnBrk="0" hangingPunct="0"/>
            <a:r>
              <a:rPr lang="en-US" sz="3200" dirty="0">
                <a:latin typeface="Times New Roman" pitchFamily="18" charset="0"/>
                <a:cs typeface="Times New Roman" pitchFamily="18" charset="0"/>
              </a:rPr>
              <a:t>F</a:t>
            </a:r>
            <a:r>
              <a:rPr lang="en-US" sz="3200" dirty="0" smtClean="0">
                <a:latin typeface="Times New Roman" pitchFamily="18" charset="0"/>
                <a:cs typeface="Times New Roman" pitchFamily="18" charset="0"/>
              </a:rPr>
              <a:t> </a:t>
            </a: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A’B + AB’</a:t>
            </a:r>
            <a:endParaRPr lang="en-US" sz="2400" dirty="0"/>
          </a:p>
        </p:txBody>
      </p:sp>
      <p:sp>
        <p:nvSpPr>
          <p:cNvPr id="8" name="Date Placeholder 7"/>
          <p:cNvSpPr>
            <a:spLocks noGrp="1"/>
          </p:cNvSpPr>
          <p:nvPr>
            <p:ph type="dt" sz="half" idx="10"/>
          </p:nvPr>
        </p:nvSpPr>
        <p:spPr/>
        <p:txBody>
          <a:bodyPr/>
          <a:lstStyle/>
          <a:p>
            <a:fld id="{EDB0A85F-2FD9-4554-96DA-B4E65BB01765}" type="datetime1">
              <a:rPr lang="en-US" smtClean="0"/>
              <a:t>3/27/2021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10</a:t>
            </a:fld>
            <a:endParaRPr lang="en-US"/>
          </a:p>
        </p:txBody>
      </p:sp>
      <p:sp>
        <p:nvSpPr>
          <p:cNvPr id="10" name="Footer Placeholder 9"/>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2" name="Title 1"/>
          <p:cNvSpPr>
            <a:spLocks noGrp="1"/>
          </p:cNvSpPr>
          <p:nvPr>
            <p:ph type="title"/>
          </p:nvPr>
        </p:nvSpPr>
        <p:spPr>
          <a:xfrm>
            <a:off x="762001" y="0"/>
            <a:ext cx="11521441" cy="1143000"/>
          </a:xfrm>
        </p:spPr>
        <p:txBody>
          <a:bodyPr/>
          <a:lstStyle/>
          <a:p>
            <a:r>
              <a:rPr lang="en-US" b="1" dirty="0" smtClean="0"/>
              <a:t>Exclusive –OR with four NAND gates</a:t>
            </a:r>
            <a:endParaRPr lang="en-US" b="1" dirty="0"/>
          </a:p>
        </p:txBody>
      </p:sp>
      <p:pic>
        <p:nvPicPr>
          <p:cNvPr id="2097159" name="Picture 6"/>
          <p:cNvPicPr>
            <a:picLocks noChangeAspect="1" noChangeArrowheads="1"/>
          </p:cNvPicPr>
          <p:nvPr/>
        </p:nvPicPr>
        <p:blipFill>
          <a:blip r:embed="rId2" cstate="print"/>
          <a:srcRect/>
          <a:stretch>
            <a:fillRect/>
          </a:stretch>
        </p:blipFill>
        <p:spPr bwMode="auto">
          <a:xfrm>
            <a:off x="7315200" y="3124200"/>
            <a:ext cx="3733801" cy="3124200"/>
          </a:xfrm>
          <a:prstGeom prst="rect">
            <a:avLst/>
          </a:prstGeom>
          <a:noFill/>
          <a:ln w="9525">
            <a:noFill/>
            <a:miter lim="800000"/>
            <a:headEnd/>
            <a:tailEnd/>
          </a:ln>
          <a:effectLst/>
        </p:spPr>
      </p:pic>
      <p:sp>
        <p:nvSpPr>
          <p:cNvPr id="1048653" name="Rectangle 2"/>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654" name="Rectangle 3"/>
          <p:cNvSpPr>
            <a:spLocks noChangeArrowheads="1"/>
          </p:cNvSpPr>
          <p:nvPr/>
        </p:nvSpPr>
        <p:spPr bwMode="auto">
          <a:xfrm>
            <a:off x="2" y="1133475"/>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55" name="Rectangle 5"/>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656" name="Rectangle 6"/>
          <p:cNvSpPr>
            <a:spLocks noChangeArrowheads="1"/>
          </p:cNvSpPr>
          <p:nvPr/>
        </p:nvSpPr>
        <p:spPr bwMode="auto">
          <a:xfrm>
            <a:off x="2" y="1133475"/>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57" name="Rectangle 8"/>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658" name="Rectangle 9"/>
          <p:cNvSpPr>
            <a:spLocks noChangeArrowheads="1"/>
          </p:cNvSpPr>
          <p:nvPr/>
        </p:nvSpPr>
        <p:spPr bwMode="auto">
          <a:xfrm>
            <a:off x="2" y="866775"/>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59" name="Rectangle 11"/>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0"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2" y="762000"/>
            <a:ext cx="3581400" cy="990600"/>
          </a:xfrm>
          <a:prstGeom prst="rect">
            <a:avLst/>
          </a:prstGeom>
          <a:noFill/>
        </p:spPr>
      </p:pic>
      <p:sp>
        <p:nvSpPr>
          <p:cNvPr id="1048660" name="Rectangle 13"/>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1" name="Picture 1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86000" y="1676400"/>
            <a:ext cx="5638800" cy="914400"/>
          </a:xfrm>
          <a:prstGeom prst="rect">
            <a:avLst/>
          </a:prstGeom>
          <a:noFill/>
        </p:spPr>
      </p:pic>
      <p:sp>
        <p:nvSpPr>
          <p:cNvPr id="1048661" name="TextBox 19"/>
          <p:cNvSpPr txBox="1"/>
          <p:nvPr/>
        </p:nvSpPr>
        <p:spPr>
          <a:xfrm>
            <a:off x="1295400" y="2438404"/>
            <a:ext cx="92964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Apply double complement                         </a:t>
            </a:r>
            <a:endParaRPr lang="en-US" sz="3200" dirty="0">
              <a:latin typeface="Times New Roman" pitchFamily="18" charset="0"/>
              <a:cs typeface="Times New Roman" pitchFamily="18" charset="0"/>
            </a:endParaRPr>
          </a:p>
        </p:txBody>
      </p:sp>
      <p:sp>
        <p:nvSpPr>
          <p:cNvPr id="1048662" name="Rectangle 15"/>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2" name="Picture 1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90800" y="2971800"/>
            <a:ext cx="2514600" cy="838200"/>
          </a:xfrm>
          <a:prstGeom prst="rect">
            <a:avLst/>
          </a:prstGeom>
          <a:noFill/>
        </p:spPr>
      </p:pic>
      <p:sp>
        <p:nvSpPr>
          <p:cNvPr id="1048663" name="Rectangle 16"/>
          <p:cNvSpPr>
            <a:spLocks noChangeArrowheads="1"/>
          </p:cNvSpPr>
          <p:nvPr/>
        </p:nvSpPr>
        <p:spPr bwMode="auto">
          <a:xfrm>
            <a:off x="2" y="87630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64" name="Rectangle 18"/>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3" name="Picture 1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514600" y="3962400"/>
            <a:ext cx="2133600" cy="685800"/>
          </a:xfrm>
          <a:prstGeom prst="rect">
            <a:avLst/>
          </a:prstGeom>
          <a:noFill/>
        </p:spPr>
      </p:pic>
      <p:sp>
        <p:nvSpPr>
          <p:cNvPr id="1048665" name="Rectangle 19"/>
          <p:cNvSpPr>
            <a:spLocks noChangeArrowheads="1"/>
          </p:cNvSpPr>
          <p:nvPr/>
        </p:nvSpPr>
        <p:spPr bwMode="auto">
          <a:xfrm>
            <a:off x="0" y="876300"/>
            <a:ext cx="229599"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0" i="0" u="none" strike="noStrike" cap="none" normalizeH="0" baseline="3000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66" name="Rectangle 21"/>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48667" name="Rectangle 22"/>
          <p:cNvSpPr>
            <a:spLocks noChangeArrowheads="1"/>
          </p:cNvSpPr>
          <p:nvPr/>
        </p:nvSpPr>
        <p:spPr bwMode="auto">
          <a:xfrm>
            <a:off x="2" y="91440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68" name="Rectangle 24"/>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4" name="Picture 2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514600" y="4800600"/>
            <a:ext cx="2562225" cy="609600"/>
          </a:xfrm>
          <a:prstGeom prst="rect">
            <a:avLst/>
          </a:prstGeom>
          <a:noFill/>
        </p:spPr>
      </p:pic>
      <p:sp>
        <p:nvSpPr>
          <p:cNvPr id="1048669" name="Rectangle 25"/>
          <p:cNvSpPr>
            <a:spLocks noChangeArrowheads="1"/>
          </p:cNvSpPr>
          <p:nvPr/>
        </p:nvSpPr>
        <p:spPr bwMode="auto">
          <a:xfrm>
            <a:off x="2" y="91440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670" name="Rectangle 27"/>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65" name="Picture 2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743202" y="5562600"/>
            <a:ext cx="2219325" cy="685800"/>
          </a:xfrm>
          <a:prstGeom prst="rect">
            <a:avLst/>
          </a:prstGeom>
          <a:noFill/>
        </p:spPr>
      </p:pic>
      <p:sp>
        <p:nvSpPr>
          <p:cNvPr id="1048671" name="Rectangle 28"/>
          <p:cNvSpPr>
            <a:spLocks noChangeArrowheads="1"/>
          </p:cNvSpPr>
          <p:nvPr/>
        </p:nvSpPr>
        <p:spPr bwMode="auto">
          <a:xfrm>
            <a:off x="2" y="904875"/>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Date Placeholder 28"/>
          <p:cNvSpPr>
            <a:spLocks noGrp="1"/>
          </p:cNvSpPr>
          <p:nvPr>
            <p:ph type="dt" sz="half" idx="10"/>
          </p:nvPr>
        </p:nvSpPr>
        <p:spPr/>
        <p:txBody>
          <a:bodyPr/>
          <a:lstStyle/>
          <a:p>
            <a:fld id="{A71EDC7E-2425-4C56-BFE7-29E132374AD9}" type="datetime1">
              <a:rPr lang="en-US" smtClean="0"/>
              <a:t>3/27/2021</a:t>
            </a:fld>
            <a:endParaRPr lang="en-US"/>
          </a:p>
        </p:txBody>
      </p:sp>
      <p:sp>
        <p:nvSpPr>
          <p:cNvPr id="30" name="Slide Number Placeholder 29"/>
          <p:cNvSpPr>
            <a:spLocks noGrp="1"/>
          </p:cNvSpPr>
          <p:nvPr>
            <p:ph type="sldNum" sz="quarter" idx="12"/>
          </p:nvPr>
        </p:nvSpPr>
        <p:spPr/>
        <p:txBody>
          <a:bodyPr/>
          <a:lstStyle/>
          <a:p>
            <a:fld id="{B6F15528-21DE-4FAA-801E-634DDDAF4B2B}" type="slidenum">
              <a:rPr lang="en-US" smtClean="0"/>
              <a:pPr/>
              <a:t>11</a:t>
            </a:fld>
            <a:endParaRPr lang="en-US"/>
          </a:p>
        </p:txBody>
      </p:sp>
      <p:sp>
        <p:nvSpPr>
          <p:cNvPr id="31" name="Footer Placeholder 30"/>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Half Adder</a:t>
            </a:r>
            <a:endParaRPr lang="en-US" sz="4000" dirty="0">
              <a:latin typeface="Times New Roman" pitchFamily="18" charset="0"/>
              <a:cs typeface="Times New Roman" pitchFamily="18" charset="0"/>
            </a:endParaRPr>
          </a:p>
        </p:txBody>
      </p:sp>
      <p:sp>
        <p:nvSpPr>
          <p:cNvPr id="1048673" name="Content Placeholder 2"/>
          <p:cNvSpPr>
            <a:spLocks noGrp="1"/>
          </p:cNvSpPr>
          <p:nvPr>
            <p:ph idx="1"/>
          </p:nvPr>
        </p:nvSpPr>
        <p:spPr/>
        <p:txBody>
          <a:bodyPr>
            <a:normAutofit/>
          </a:bodyPr>
          <a:lstStyle/>
          <a:p>
            <a:r>
              <a:rPr lang="en-US" sz="4000" dirty="0" smtClean="0">
                <a:latin typeface="Times New Roman" pitchFamily="18" charset="0"/>
                <a:cs typeface="Times New Roman" pitchFamily="18" charset="0"/>
              </a:rPr>
              <a:t>A combinational circuit that performs addition of two binary bits and generate to  two outputs, i.e., sum and carry is called a </a:t>
            </a:r>
            <a:r>
              <a:rPr lang="en-US" sz="4000" dirty="0" smtClean="0">
                <a:solidFill>
                  <a:srgbClr val="00B050"/>
                </a:solidFill>
                <a:latin typeface="Times New Roman" pitchFamily="18" charset="0"/>
                <a:cs typeface="Times New Roman" pitchFamily="18" charset="0"/>
              </a:rPr>
              <a:t>Half Adder</a:t>
            </a:r>
            <a:r>
              <a:rPr lang="en-US" sz="4000" dirty="0" smtClean="0">
                <a:latin typeface="Times New Roman" pitchFamily="18" charset="0"/>
                <a:cs typeface="Times New Roman" pitchFamily="18" charset="0"/>
              </a:rPr>
              <a:t>.</a:t>
            </a:r>
          </a:p>
          <a:p>
            <a:endParaRPr lang="en-US" sz="3600" dirty="0">
              <a:latin typeface="Times New Roman" pitchFamily="18" charset="0"/>
              <a:cs typeface="Times New Roman" pitchFamily="18" charset="0"/>
            </a:endParaRPr>
          </a:p>
        </p:txBody>
      </p:sp>
      <p:grpSp>
        <p:nvGrpSpPr>
          <p:cNvPr id="114" name="Group 18"/>
          <p:cNvGrpSpPr/>
          <p:nvPr/>
        </p:nvGrpSpPr>
        <p:grpSpPr bwMode="auto">
          <a:xfrm>
            <a:off x="609600" y="3657600"/>
            <a:ext cx="11658600" cy="3048000"/>
            <a:chOff x="192" y="2064"/>
            <a:chExt cx="5502" cy="1152"/>
          </a:xfrm>
        </p:grpSpPr>
        <p:sp>
          <p:nvSpPr>
            <p:cNvPr id="1048674" name="Rectangle 4"/>
            <p:cNvSpPr>
              <a:spLocks noChangeArrowheads="1"/>
            </p:cNvSpPr>
            <p:nvPr/>
          </p:nvSpPr>
          <p:spPr bwMode="auto">
            <a:xfrm>
              <a:off x="1968" y="2064"/>
              <a:ext cx="1632" cy="115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48675" name="Line 5"/>
            <p:cNvSpPr>
              <a:spLocks noChangeShapeType="1"/>
            </p:cNvSpPr>
            <p:nvPr/>
          </p:nvSpPr>
          <p:spPr bwMode="auto">
            <a:xfrm>
              <a:off x="1248" y="2352"/>
              <a:ext cx="720" cy="0"/>
            </a:xfrm>
            <a:prstGeom prst="line">
              <a:avLst/>
            </a:prstGeom>
            <a:noFill/>
            <a:ln w="9525">
              <a:solidFill>
                <a:schemeClr val="tx1"/>
              </a:solidFill>
              <a:miter lim="800000"/>
              <a:headEnd/>
              <a:tailEnd type="triangle" w="med" len="med"/>
            </a:ln>
          </p:spPr>
          <p:txBody>
            <a:bodyPr wrap="none"/>
            <a:lstStyle/>
            <a:p>
              <a:endParaRPr lang="en-US"/>
            </a:p>
          </p:txBody>
        </p:sp>
        <p:sp>
          <p:nvSpPr>
            <p:cNvPr id="1048676" name="Line 6"/>
            <p:cNvSpPr>
              <a:spLocks noChangeShapeType="1"/>
            </p:cNvSpPr>
            <p:nvPr/>
          </p:nvSpPr>
          <p:spPr bwMode="auto">
            <a:xfrm>
              <a:off x="1296" y="2928"/>
              <a:ext cx="672" cy="0"/>
            </a:xfrm>
            <a:prstGeom prst="line">
              <a:avLst/>
            </a:prstGeom>
            <a:noFill/>
            <a:ln w="9525">
              <a:solidFill>
                <a:schemeClr val="tx1"/>
              </a:solidFill>
              <a:miter lim="800000"/>
              <a:headEnd/>
              <a:tailEnd type="triangle" w="med" len="med"/>
            </a:ln>
          </p:spPr>
          <p:txBody>
            <a:bodyPr wrap="none"/>
            <a:lstStyle/>
            <a:p>
              <a:endParaRPr lang="en-US"/>
            </a:p>
          </p:txBody>
        </p:sp>
        <p:sp>
          <p:nvSpPr>
            <p:cNvPr id="1048677" name="Line 7"/>
            <p:cNvSpPr>
              <a:spLocks noChangeShapeType="1"/>
            </p:cNvSpPr>
            <p:nvPr/>
          </p:nvSpPr>
          <p:spPr bwMode="auto">
            <a:xfrm>
              <a:off x="3600" y="2304"/>
              <a:ext cx="576" cy="0"/>
            </a:xfrm>
            <a:prstGeom prst="line">
              <a:avLst/>
            </a:prstGeom>
            <a:noFill/>
            <a:ln w="9525">
              <a:solidFill>
                <a:schemeClr val="tx1"/>
              </a:solidFill>
              <a:miter lim="800000"/>
              <a:headEnd/>
              <a:tailEnd type="triangle" w="med" len="med"/>
            </a:ln>
          </p:spPr>
          <p:txBody>
            <a:bodyPr wrap="none"/>
            <a:lstStyle/>
            <a:p>
              <a:endParaRPr lang="en-US"/>
            </a:p>
          </p:txBody>
        </p:sp>
        <p:sp>
          <p:nvSpPr>
            <p:cNvPr id="1048678" name="Line 8"/>
            <p:cNvSpPr>
              <a:spLocks noChangeShapeType="1"/>
            </p:cNvSpPr>
            <p:nvPr/>
          </p:nvSpPr>
          <p:spPr bwMode="auto">
            <a:xfrm>
              <a:off x="3600" y="2880"/>
              <a:ext cx="528" cy="0"/>
            </a:xfrm>
            <a:prstGeom prst="line">
              <a:avLst/>
            </a:prstGeom>
            <a:noFill/>
            <a:ln w="9525">
              <a:solidFill>
                <a:schemeClr val="tx1"/>
              </a:solidFill>
              <a:miter lim="800000"/>
              <a:headEnd/>
              <a:tailEnd type="triangle" w="med" len="med"/>
            </a:ln>
          </p:spPr>
          <p:txBody>
            <a:bodyPr wrap="none"/>
            <a:lstStyle/>
            <a:p>
              <a:endParaRPr lang="en-US"/>
            </a:p>
          </p:txBody>
        </p:sp>
        <p:sp>
          <p:nvSpPr>
            <p:cNvPr id="1048679" name="Text Box 9"/>
            <p:cNvSpPr txBox="1">
              <a:spLocks noChangeArrowheads="1"/>
            </p:cNvSpPr>
            <p:nvPr/>
          </p:nvSpPr>
          <p:spPr bwMode="auto">
            <a:xfrm>
              <a:off x="2190" y="2448"/>
              <a:ext cx="1264" cy="221"/>
            </a:xfrm>
            <a:prstGeom prst="rect">
              <a:avLst/>
            </a:prstGeom>
            <a:noFill/>
            <a:ln w="9525">
              <a:noFill/>
              <a:miter lim="800000"/>
              <a:headEnd/>
              <a:tailEnd/>
            </a:ln>
          </p:spPr>
          <p:txBody>
            <a:bodyPr wrap="square">
              <a:spAutoFit/>
            </a:bodyPr>
            <a:lstStyle/>
            <a:p>
              <a:pPr eaLnBrk="1" hangingPunct="1">
                <a:spcBef>
                  <a:spcPct val="50000"/>
                </a:spcBef>
              </a:pPr>
              <a:r>
                <a:rPr lang="en-US" sz="3200" dirty="0">
                  <a:latin typeface="Times New Roman" pitchFamily="18" charset="0"/>
                  <a:cs typeface="Times New Roman" pitchFamily="18" charset="0"/>
                </a:rPr>
                <a:t>Half Adder</a:t>
              </a:r>
            </a:p>
          </p:txBody>
        </p:sp>
        <p:sp>
          <p:nvSpPr>
            <p:cNvPr id="1048680" name="Text Box 10"/>
            <p:cNvSpPr txBox="1">
              <a:spLocks noChangeArrowheads="1"/>
            </p:cNvSpPr>
            <p:nvPr/>
          </p:nvSpPr>
          <p:spPr bwMode="auto">
            <a:xfrm>
              <a:off x="912" y="2208"/>
              <a:ext cx="288" cy="174"/>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A</a:t>
              </a:r>
            </a:p>
          </p:txBody>
        </p:sp>
        <p:sp>
          <p:nvSpPr>
            <p:cNvPr id="1048681" name="Text Box 11"/>
            <p:cNvSpPr txBox="1">
              <a:spLocks noChangeArrowheads="1"/>
            </p:cNvSpPr>
            <p:nvPr/>
          </p:nvSpPr>
          <p:spPr bwMode="auto">
            <a:xfrm>
              <a:off x="912" y="2736"/>
              <a:ext cx="288" cy="174"/>
            </a:xfrm>
            <a:prstGeom prst="rect">
              <a:avLst/>
            </a:prstGeom>
            <a:noFill/>
            <a:ln w="9525">
              <a:noFill/>
              <a:miter lim="800000"/>
              <a:headEnd/>
              <a:tailEnd/>
            </a:ln>
          </p:spPr>
          <p:txBody>
            <a:bodyPr>
              <a:spAutoFit/>
            </a:bodyPr>
            <a:lstStyle/>
            <a:p>
              <a:pPr eaLnBrk="1" hangingPunct="1">
                <a:spcBef>
                  <a:spcPct val="50000"/>
                </a:spcBef>
              </a:pPr>
              <a:r>
                <a:rPr lang="en-US" sz="2400" dirty="0"/>
                <a:t>B</a:t>
              </a:r>
            </a:p>
          </p:txBody>
        </p:sp>
        <p:sp>
          <p:nvSpPr>
            <p:cNvPr id="1048682" name="Text Box 12"/>
            <p:cNvSpPr txBox="1">
              <a:spLocks noChangeArrowheads="1"/>
            </p:cNvSpPr>
            <p:nvPr/>
          </p:nvSpPr>
          <p:spPr bwMode="auto">
            <a:xfrm>
              <a:off x="4224" y="2208"/>
              <a:ext cx="480" cy="198"/>
            </a:xfrm>
            <a:prstGeom prst="rect">
              <a:avLst/>
            </a:prstGeom>
            <a:noFill/>
            <a:ln w="9525">
              <a:noFill/>
              <a:miter lim="800000"/>
              <a:headEnd/>
              <a:tailEnd/>
            </a:ln>
          </p:spPr>
          <p:txBody>
            <a:bodyPr>
              <a:spAutoFit/>
            </a:bodyPr>
            <a:lstStyle/>
            <a:p>
              <a:pPr eaLnBrk="1" hangingPunct="1">
                <a:spcBef>
                  <a:spcPct val="50000"/>
                </a:spcBef>
              </a:pPr>
              <a:r>
                <a:rPr lang="en-US" sz="2800" dirty="0">
                  <a:latin typeface="Times New Roman" pitchFamily="18" charset="0"/>
                  <a:cs typeface="Times New Roman" pitchFamily="18" charset="0"/>
                </a:rPr>
                <a:t>Sum</a:t>
              </a:r>
            </a:p>
          </p:txBody>
        </p:sp>
        <p:sp>
          <p:nvSpPr>
            <p:cNvPr id="1048683" name="Text Box 13"/>
            <p:cNvSpPr txBox="1">
              <a:spLocks noChangeArrowheads="1"/>
            </p:cNvSpPr>
            <p:nvPr/>
          </p:nvSpPr>
          <p:spPr bwMode="auto">
            <a:xfrm>
              <a:off x="4224" y="2736"/>
              <a:ext cx="624" cy="198"/>
            </a:xfrm>
            <a:prstGeom prst="rect">
              <a:avLst/>
            </a:prstGeom>
            <a:noFill/>
            <a:ln w="9525">
              <a:noFill/>
              <a:miter lim="800000"/>
              <a:headEnd/>
              <a:tailEnd/>
            </a:ln>
          </p:spPr>
          <p:txBody>
            <a:bodyPr>
              <a:spAutoFit/>
            </a:bodyPr>
            <a:lstStyle/>
            <a:p>
              <a:pPr eaLnBrk="1" hangingPunct="1">
                <a:spcBef>
                  <a:spcPct val="50000"/>
                </a:spcBef>
              </a:pPr>
              <a:r>
                <a:rPr lang="en-US" sz="2800" dirty="0">
                  <a:latin typeface="Times New Roman" pitchFamily="18" charset="0"/>
                  <a:cs typeface="Times New Roman" pitchFamily="18" charset="0"/>
                </a:rPr>
                <a:t>Carry</a:t>
              </a:r>
            </a:p>
          </p:txBody>
        </p:sp>
        <p:sp>
          <p:nvSpPr>
            <p:cNvPr id="1048684" name="AutoShape 14"/>
            <p:cNvSpPr/>
            <p:nvPr/>
          </p:nvSpPr>
          <p:spPr bwMode="auto">
            <a:xfrm>
              <a:off x="4896" y="2208"/>
              <a:ext cx="96" cy="1008"/>
            </a:xfrm>
            <a:prstGeom prst="rightBrace">
              <a:avLst>
                <a:gd name="adj1" fmla="val 87500"/>
                <a:gd name="adj2" fmla="val 50000"/>
              </a:avLst>
            </a:prstGeom>
            <a:noFill/>
            <a:ln w="9525">
              <a:solidFill>
                <a:schemeClr val="tx1"/>
              </a:solidFill>
              <a:miter lim="800000"/>
              <a:headEnd/>
              <a:tailEnd/>
            </a:ln>
          </p:spPr>
          <p:txBody>
            <a:bodyPr wrap="none" anchor="ctr"/>
            <a:lstStyle/>
            <a:p>
              <a:endParaRPr lang="en-US"/>
            </a:p>
          </p:txBody>
        </p:sp>
        <p:sp>
          <p:nvSpPr>
            <p:cNvPr id="1048685" name="Text Box 15"/>
            <p:cNvSpPr txBox="1">
              <a:spLocks noChangeArrowheads="1"/>
            </p:cNvSpPr>
            <p:nvPr/>
          </p:nvSpPr>
          <p:spPr bwMode="auto">
            <a:xfrm>
              <a:off x="5035" y="2572"/>
              <a:ext cx="659" cy="174"/>
            </a:xfrm>
            <a:prstGeom prst="rect">
              <a:avLst/>
            </a:prstGeom>
            <a:noFill/>
            <a:ln w="9525">
              <a:noFill/>
              <a:miter lim="800000"/>
              <a:headEnd/>
              <a:tailEnd/>
            </a:ln>
          </p:spPr>
          <p:txBody>
            <a:bodyPr wrap="square">
              <a:spAutoFit/>
            </a:bodyPr>
            <a:lstStyle/>
            <a:p>
              <a:pPr eaLnBrk="1" hangingPunct="1">
                <a:spcBef>
                  <a:spcPct val="50000"/>
                </a:spcBef>
              </a:pPr>
              <a:r>
                <a:rPr lang="en-US" sz="2400" dirty="0">
                  <a:latin typeface="Times New Roman" pitchFamily="18" charset="0"/>
                  <a:cs typeface="Times New Roman" pitchFamily="18" charset="0"/>
                </a:rPr>
                <a:t>Outputs</a:t>
              </a:r>
            </a:p>
          </p:txBody>
        </p:sp>
        <p:sp>
          <p:nvSpPr>
            <p:cNvPr id="1048686" name="AutoShape 16"/>
            <p:cNvSpPr/>
            <p:nvPr/>
          </p:nvSpPr>
          <p:spPr bwMode="auto">
            <a:xfrm>
              <a:off x="672" y="2304"/>
              <a:ext cx="48" cy="816"/>
            </a:xfrm>
            <a:prstGeom prst="leftBrace">
              <a:avLst>
                <a:gd name="adj1" fmla="val 141667"/>
                <a:gd name="adj2" fmla="val 50000"/>
              </a:avLst>
            </a:prstGeom>
            <a:noFill/>
            <a:ln w="9525">
              <a:solidFill>
                <a:schemeClr val="tx1"/>
              </a:solidFill>
              <a:miter lim="800000"/>
              <a:headEnd/>
              <a:tailEnd/>
            </a:ln>
          </p:spPr>
          <p:txBody>
            <a:bodyPr wrap="none" anchor="ctr"/>
            <a:lstStyle/>
            <a:p>
              <a:endParaRPr lang="en-US"/>
            </a:p>
          </p:txBody>
        </p:sp>
        <p:sp>
          <p:nvSpPr>
            <p:cNvPr id="1048687" name="Text Box 17"/>
            <p:cNvSpPr txBox="1">
              <a:spLocks noChangeArrowheads="1"/>
            </p:cNvSpPr>
            <p:nvPr/>
          </p:nvSpPr>
          <p:spPr bwMode="auto">
            <a:xfrm>
              <a:off x="192" y="2592"/>
              <a:ext cx="528" cy="174"/>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inputs</a:t>
              </a:r>
              <a:endParaRPr lang="en-US" sz="2000" dirty="0">
                <a:latin typeface="Times New Roman" pitchFamily="18" charset="0"/>
                <a:cs typeface="Times New Roman" pitchFamily="18" charset="0"/>
              </a:endParaRPr>
            </a:p>
          </p:txBody>
        </p:sp>
      </p:grpSp>
      <p:sp>
        <p:nvSpPr>
          <p:cNvPr id="19" name="Date Placeholder 18"/>
          <p:cNvSpPr>
            <a:spLocks noGrp="1"/>
          </p:cNvSpPr>
          <p:nvPr>
            <p:ph type="dt" sz="half" idx="10"/>
          </p:nvPr>
        </p:nvSpPr>
        <p:spPr/>
        <p:txBody>
          <a:bodyPr/>
          <a:lstStyle/>
          <a:p>
            <a:fld id="{DAC86979-9506-4F06-8616-5EA68D38E7C8}" type="datetime1">
              <a:rPr lang="en-US" smtClean="0"/>
              <a:t>3/27/2021</a:t>
            </a:fld>
            <a:endParaRPr lang="en-US"/>
          </a:p>
        </p:txBody>
      </p:sp>
      <p:sp>
        <p:nvSpPr>
          <p:cNvPr id="20" name="Slide Number Placeholder 19"/>
          <p:cNvSpPr>
            <a:spLocks noGrp="1"/>
          </p:cNvSpPr>
          <p:nvPr>
            <p:ph type="sldNum" sz="quarter" idx="12"/>
          </p:nvPr>
        </p:nvSpPr>
        <p:spPr/>
        <p:txBody>
          <a:bodyPr/>
          <a:lstStyle/>
          <a:p>
            <a:fld id="{B6F15528-21DE-4FAA-801E-634DDDAF4B2B}" type="slidenum">
              <a:rPr lang="en-US" smtClean="0"/>
              <a:pPr/>
              <a:t>12</a:t>
            </a:fld>
            <a:endParaRPr lang="en-US"/>
          </a:p>
        </p:txBody>
      </p:sp>
      <p:sp>
        <p:nvSpPr>
          <p:cNvPr id="21" name="Footer Placeholder 20"/>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Truth Table for Half Adder</a:t>
            </a:r>
            <a:endParaRPr lang="en-US" sz="4000" b="1" dirty="0">
              <a:latin typeface="Times New Roman" pitchFamily="18" charset="0"/>
              <a:cs typeface="Times New Roman" pitchFamily="18" charset="0"/>
            </a:endParaRPr>
          </a:p>
        </p:txBody>
      </p:sp>
      <p:graphicFrame>
        <p:nvGraphicFramePr>
          <p:cNvPr id="4194304" name="Table 4"/>
          <p:cNvGraphicFramePr>
            <a:graphicFrameLocks noGrp="1"/>
          </p:cNvGraphicFramePr>
          <p:nvPr/>
        </p:nvGraphicFramePr>
        <p:xfrm>
          <a:off x="914400" y="1536192"/>
          <a:ext cx="11125200" cy="5093208"/>
        </p:xfrm>
        <a:graphic>
          <a:graphicData uri="http://schemas.openxmlformats.org/drawingml/2006/table">
            <a:tbl>
              <a:tblPr/>
              <a:tblGrid>
                <a:gridCol w="2781300"/>
                <a:gridCol w="2781300"/>
                <a:gridCol w="2781300"/>
                <a:gridCol w="2781300"/>
              </a:tblGrid>
              <a:tr h="848868">
                <a:tc gridSpan="2">
                  <a:txBody>
                    <a:bodyPr/>
                    <a:lstStyle/>
                    <a:p>
                      <a:pPr marL="0" marR="0" algn="ctr">
                        <a:lnSpc>
                          <a:spcPct val="115000"/>
                        </a:lnSpc>
                        <a:spcBef>
                          <a:spcPts val="0"/>
                        </a:spcBef>
                        <a:spcAft>
                          <a:spcPts val="0"/>
                        </a:spcAft>
                      </a:pPr>
                      <a:r>
                        <a:rPr lang="en-US" sz="3600" b="1">
                          <a:latin typeface="Calibri"/>
                          <a:ea typeface="Calibri"/>
                          <a:cs typeface="Times New Roman"/>
                        </a:rPr>
                        <a:t>Inputs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15000"/>
                        </a:lnSpc>
                        <a:spcBef>
                          <a:spcPts val="0"/>
                        </a:spcBef>
                        <a:spcAft>
                          <a:spcPts val="0"/>
                        </a:spcAft>
                      </a:pPr>
                      <a:r>
                        <a:rPr lang="en-US" sz="3600" b="1">
                          <a:latin typeface="Calibri"/>
                          <a:ea typeface="Calibri"/>
                          <a:cs typeface="Times New Roman"/>
                        </a:rPr>
                        <a:t>Outputs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r>
              <a:tr h="848868">
                <a:tc>
                  <a:txBody>
                    <a:bodyPr/>
                    <a:lstStyle/>
                    <a:p>
                      <a:pPr marL="0" marR="0" algn="ctr">
                        <a:lnSpc>
                          <a:spcPct val="115000"/>
                        </a:lnSpc>
                        <a:spcBef>
                          <a:spcPts val="0"/>
                        </a:spcBef>
                        <a:spcAft>
                          <a:spcPts val="0"/>
                        </a:spcAft>
                      </a:pPr>
                      <a:r>
                        <a:rPr lang="en-US" sz="3600" b="1">
                          <a:latin typeface="Calibri"/>
                          <a:ea typeface="Calibri"/>
                          <a:cs typeface="Times New Roman"/>
                        </a:rPr>
                        <a:t>A</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b="1">
                          <a:latin typeface="Calibri"/>
                          <a:ea typeface="Calibri"/>
                          <a:cs typeface="Times New Roman"/>
                        </a:rPr>
                        <a:t>B</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b="1">
                          <a:latin typeface="Calibri"/>
                          <a:ea typeface="Calibri"/>
                          <a:cs typeface="Times New Roman"/>
                        </a:rPr>
                        <a:t>Carry</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b="1">
                          <a:latin typeface="Calibri"/>
                          <a:ea typeface="Calibri"/>
                          <a:cs typeface="Times New Roman"/>
                        </a:rPr>
                        <a:t>Sum</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8868">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8868">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8868">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8868">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a:latin typeface="Calibri"/>
                          <a:ea typeface="Calibri"/>
                          <a:cs typeface="Times New Roman"/>
                        </a:rPr>
                        <a:t>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3600" dirty="0">
                          <a:latin typeface="Calibri"/>
                          <a:ea typeface="Calibri"/>
                          <a:cs typeface="Times New Roman"/>
                        </a:rPr>
                        <a:t>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84816276-0465-4ACF-B281-3A0E33819285}"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9" name="Rectangle 2"/>
          <p:cNvSpPr txBox="1">
            <a:spLocks noChangeArrowheads="1"/>
          </p:cNvSpPr>
          <p:nvPr/>
        </p:nvSpPr>
        <p:spPr>
          <a:xfrm>
            <a:off x="2" y="5334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K-map simplification for Half Adder</a:t>
            </a:r>
          </a:p>
        </p:txBody>
      </p:sp>
      <p:graphicFrame>
        <p:nvGraphicFramePr>
          <p:cNvPr id="4194305" name="Group 3"/>
          <p:cNvGraphicFramePr>
            <a:graphicFrameLocks noGrp="1"/>
          </p:cNvGraphicFramePr>
          <p:nvPr/>
        </p:nvGraphicFramePr>
        <p:xfrm>
          <a:off x="3733802" y="2905780"/>
          <a:ext cx="1295400" cy="1041400"/>
        </p:xfrm>
        <a:graphic>
          <a:graphicData uri="http://schemas.openxmlformats.org/drawingml/2006/table">
            <a:tbl>
              <a:tblPr/>
              <a:tblGrid>
                <a:gridCol w="647700"/>
                <a:gridCol w="647700"/>
              </a:tblGrid>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bl>
          </a:graphicData>
        </a:graphic>
      </p:graphicFrame>
      <p:sp>
        <p:nvSpPr>
          <p:cNvPr id="1048690" name="Line 14"/>
          <p:cNvSpPr>
            <a:spLocks noChangeShapeType="1"/>
          </p:cNvSpPr>
          <p:nvPr/>
        </p:nvSpPr>
        <p:spPr bwMode="auto">
          <a:xfrm flipH="1" flipV="1">
            <a:off x="3352800" y="2448580"/>
            <a:ext cx="381000" cy="457200"/>
          </a:xfrm>
          <a:prstGeom prst="line">
            <a:avLst/>
          </a:prstGeom>
          <a:noFill/>
          <a:ln w="9525">
            <a:solidFill>
              <a:schemeClr val="tx1"/>
            </a:solidFill>
            <a:miter lim="800000"/>
            <a:headEnd/>
            <a:tailEnd/>
          </a:ln>
        </p:spPr>
        <p:txBody>
          <a:bodyPr wrap="none"/>
          <a:lstStyle/>
          <a:p>
            <a:endParaRPr lang="en-US"/>
          </a:p>
        </p:txBody>
      </p:sp>
      <p:sp>
        <p:nvSpPr>
          <p:cNvPr id="1048691" name="Text Box 15"/>
          <p:cNvSpPr txBox="1">
            <a:spLocks noChangeArrowheads="1"/>
          </p:cNvSpPr>
          <p:nvPr/>
        </p:nvSpPr>
        <p:spPr bwMode="auto">
          <a:xfrm>
            <a:off x="3429000" y="2219980"/>
            <a:ext cx="381000" cy="457200"/>
          </a:xfrm>
          <a:prstGeom prst="rect">
            <a:avLst/>
          </a:prstGeom>
          <a:noFill/>
          <a:ln w="9525">
            <a:noFill/>
            <a:miter lim="800000"/>
            <a:headEnd/>
            <a:tailEnd/>
          </a:ln>
        </p:spPr>
        <p:txBody>
          <a:bodyPr>
            <a:spAutoFit/>
          </a:bodyPr>
          <a:lstStyle/>
          <a:p>
            <a:pPr eaLnBrk="1" hangingPunct="1">
              <a:spcBef>
                <a:spcPct val="50000"/>
              </a:spcBef>
            </a:pPr>
            <a:r>
              <a:rPr lang="en-US" sz="2400"/>
              <a:t>A</a:t>
            </a:r>
          </a:p>
        </p:txBody>
      </p:sp>
      <p:sp>
        <p:nvSpPr>
          <p:cNvPr id="1048692" name="Text Box 16"/>
          <p:cNvSpPr txBox="1">
            <a:spLocks noChangeArrowheads="1"/>
          </p:cNvSpPr>
          <p:nvPr/>
        </p:nvSpPr>
        <p:spPr bwMode="auto">
          <a:xfrm>
            <a:off x="3048000" y="2677180"/>
            <a:ext cx="381000" cy="457200"/>
          </a:xfrm>
          <a:prstGeom prst="rect">
            <a:avLst/>
          </a:prstGeom>
          <a:noFill/>
          <a:ln w="9525">
            <a:noFill/>
            <a:miter lim="800000"/>
            <a:headEnd/>
            <a:tailEnd/>
          </a:ln>
        </p:spPr>
        <p:txBody>
          <a:bodyPr>
            <a:spAutoFit/>
          </a:bodyPr>
          <a:lstStyle/>
          <a:p>
            <a:pPr eaLnBrk="1" hangingPunct="1">
              <a:spcBef>
                <a:spcPct val="50000"/>
              </a:spcBef>
            </a:pPr>
            <a:r>
              <a:rPr lang="en-US" sz="2400"/>
              <a:t>B</a:t>
            </a:r>
          </a:p>
        </p:txBody>
      </p:sp>
      <p:sp>
        <p:nvSpPr>
          <p:cNvPr id="1048693" name="Text Box 17"/>
          <p:cNvSpPr txBox="1">
            <a:spLocks noChangeArrowheads="1"/>
          </p:cNvSpPr>
          <p:nvPr/>
        </p:nvSpPr>
        <p:spPr bwMode="auto">
          <a:xfrm>
            <a:off x="3886200" y="237238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694" name="Text Box 18"/>
          <p:cNvSpPr txBox="1">
            <a:spLocks noChangeArrowheads="1"/>
          </p:cNvSpPr>
          <p:nvPr/>
        </p:nvSpPr>
        <p:spPr bwMode="auto">
          <a:xfrm>
            <a:off x="4495800" y="237238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695" name="Text Box 19"/>
          <p:cNvSpPr txBox="1">
            <a:spLocks noChangeArrowheads="1"/>
          </p:cNvSpPr>
          <p:nvPr/>
        </p:nvSpPr>
        <p:spPr bwMode="auto">
          <a:xfrm>
            <a:off x="3276600" y="298198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696" name="Text Box 20"/>
          <p:cNvSpPr txBox="1">
            <a:spLocks noChangeArrowheads="1"/>
          </p:cNvSpPr>
          <p:nvPr/>
        </p:nvSpPr>
        <p:spPr bwMode="auto">
          <a:xfrm>
            <a:off x="3276600" y="343918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graphicFrame>
        <p:nvGraphicFramePr>
          <p:cNvPr id="4194306" name="Group 21"/>
          <p:cNvGraphicFramePr>
            <a:graphicFrameLocks noGrp="1"/>
          </p:cNvGraphicFramePr>
          <p:nvPr/>
        </p:nvGraphicFramePr>
        <p:xfrm>
          <a:off x="7239002" y="2981980"/>
          <a:ext cx="1295400" cy="1041400"/>
        </p:xfrm>
        <a:graphic>
          <a:graphicData uri="http://schemas.openxmlformats.org/drawingml/2006/table">
            <a:tbl>
              <a:tblPr/>
              <a:tblGrid>
                <a:gridCol w="647700"/>
                <a:gridCol w="647700"/>
              </a:tblGrid>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697" name="Line 32"/>
          <p:cNvSpPr>
            <a:spLocks noChangeShapeType="1"/>
          </p:cNvSpPr>
          <p:nvPr/>
        </p:nvSpPr>
        <p:spPr bwMode="auto">
          <a:xfrm flipH="1" flipV="1">
            <a:off x="6858000" y="2524780"/>
            <a:ext cx="381000" cy="457200"/>
          </a:xfrm>
          <a:prstGeom prst="line">
            <a:avLst/>
          </a:prstGeom>
          <a:noFill/>
          <a:ln w="9525">
            <a:solidFill>
              <a:schemeClr val="tx1"/>
            </a:solidFill>
            <a:miter lim="800000"/>
            <a:headEnd/>
            <a:tailEnd/>
          </a:ln>
        </p:spPr>
        <p:txBody>
          <a:bodyPr wrap="none"/>
          <a:lstStyle/>
          <a:p>
            <a:endParaRPr lang="en-US"/>
          </a:p>
        </p:txBody>
      </p:sp>
      <p:sp>
        <p:nvSpPr>
          <p:cNvPr id="1048698" name="Text Box 33"/>
          <p:cNvSpPr txBox="1">
            <a:spLocks noChangeArrowheads="1"/>
          </p:cNvSpPr>
          <p:nvPr/>
        </p:nvSpPr>
        <p:spPr bwMode="auto">
          <a:xfrm>
            <a:off x="6934200" y="2296180"/>
            <a:ext cx="381000" cy="457200"/>
          </a:xfrm>
          <a:prstGeom prst="rect">
            <a:avLst/>
          </a:prstGeom>
          <a:noFill/>
          <a:ln w="9525">
            <a:noFill/>
            <a:miter lim="800000"/>
            <a:headEnd/>
            <a:tailEnd/>
          </a:ln>
        </p:spPr>
        <p:txBody>
          <a:bodyPr>
            <a:spAutoFit/>
          </a:bodyPr>
          <a:lstStyle/>
          <a:p>
            <a:pPr eaLnBrk="1" hangingPunct="1">
              <a:spcBef>
                <a:spcPct val="50000"/>
              </a:spcBef>
            </a:pPr>
            <a:r>
              <a:rPr lang="en-US" sz="2400"/>
              <a:t>A</a:t>
            </a:r>
          </a:p>
        </p:txBody>
      </p:sp>
      <p:sp>
        <p:nvSpPr>
          <p:cNvPr id="1048699" name="Text Box 34"/>
          <p:cNvSpPr txBox="1">
            <a:spLocks noChangeArrowheads="1"/>
          </p:cNvSpPr>
          <p:nvPr/>
        </p:nvSpPr>
        <p:spPr bwMode="auto">
          <a:xfrm>
            <a:off x="6553200" y="2753380"/>
            <a:ext cx="381000" cy="457200"/>
          </a:xfrm>
          <a:prstGeom prst="rect">
            <a:avLst/>
          </a:prstGeom>
          <a:noFill/>
          <a:ln w="9525">
            <a:noFill/>
            <a:miter lim="800000"/>
            <a:headEnd/>
            <a:tailEnd/>
          </a:ln>
        </p:spPr>
        <p:txBody>
          <a:bodyPr>
            <a:spAutoFit/>
          </a:bodyPr>
          <a:lstStyle/>
          <a:p>
            <a:pPr eaLnBrk="1" hangingPunct="1">
              <a:spcBef>
                <a:spcPct val="50000"/>
              </a:spcBef>
            </a:pPr>
            <a:r>
              <a:rPr lang="en-US" sz="2400"/>
              <a:t>B</a:t>
            </a:r>
          </a:p>
        </p:txBody>
      </p:sp>
      <p:sp>
        <p:nvSpPr>
          <p:cNvPr id="1048700" name="Text Box 35"/>
          <p:cNvSpPr txBox="1">
            <a:spLocks noChangeArrowheads="1"/>
          </p:cNvSpPr>
          <p:nvPr/>
        </p:nvSpPr>
        <p:spPr bwMode="auto">
          <a:xfrm>
            <a:off x="7391400" y="244858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01" name="Text Box 36"/>
          <p:cNvSpPr txBox="1">
            <a:spLocks noChangeArrowheads="1"/>
          </p:cNvSpPr>
          <p:nvPr/>
        </p:nvSpPr>
        <p:spPr bwMode="auto">
          <a:xfrm>
            <a:off x="8001000" y="244858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702" name="Text Box 37"/>
          <p:cNvSpPr txBox="1">
            <a:spLocks noChangeArrowheads="1"/>
          </p:cNvSpPr>
          <p:nvPr/>
        </p:nvSpPr>
        <p:spPr bwMode="auto">
          <a:xfrm>
            <a:off x="6781800" y="305818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03" name="Text Box 38"/>
          <p:cNvSpPr txBox="1">
            <a:spLocks noChangeArrowheads="1"/>
          </p:cNvSpPr>
          <p:nvPr/>
        </p:nvSpPr>
        <p:spPr bwMode="auto">
          <a:xfrm>
            <a:off x="6781800" y="351538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704" name="Text Box 39"/>
          <p:cNvSpPr txBox="1">
            <a:spLocks noChangeArrowheads="1"/>
          </p:cNvSpPr>
          <p:nvPr/>
        </p:nvSpPr>
        <p:spPr bwMode="auto">
          <a:xfrm>
            <a:off x="3581400" y="1600200"/>
            <a:ext cx="1981200" cy="523220"/>
          </a:xfrm>
          <a:prstGeom prst="rect">
            <a:avLst/>
          </a:prstGeom>
          <a:noFill/>
          <a:ln w="9525">
            <a:noFill/>
            <a:miter lim="800000"/>
            <a:headEnd/>
            <a:tailEnd/>
          </a:ln>
        </p:spPr>
        <p:txBody>
          <a:bodyPr>
            <a:spAutoFit/>
          </a:bodyPr>
          <a:lstStyle/>
          <a:p>
            <a:pPr eaLnBrk="1" hangingPunct="1">
              <a:spcBef>
                <a:spcPct val="50000"/>
              </a:spcBef>
            </a:pPr>
            <a:r>
              <a:rPr lang="en-US" sz="2800" dirty="0">
                <a:latin typeface="Times New Roman" pitchFamily="18" charset="0"/>
                <a:cs typeface="Times New Roman" pitchFamily="18" charset="0"/>
              </a:rPr>
              <a:t>For carry</a:t>
            </a:r>
          </a:p>
        </p:txBody>
      </p:sp>
      <p:sp>
        <p:nvSpPr>
          <p:cNvPr id="1048705" name="Text Box 40"/>
          <p:cNvSpPr txBox="1">
            <a:spLocks noChangeArrowheads="1"/>
          </p:cNvSpPr>
          <p:nvPr/>
        </p:nvSpPr>
        <p:spPr bwMode="auto">
          <a:xfrm>
            <a:off x="7315200" y="1676400"/>
            <a:ext cx="1981200" cy="523220"/>
          </a:xfrm>
          <a:prstGeom prst="rect">
            <a:avLst/>
          </a:prstGeom>
          <a:noFill/>
          <a:ln w="9525">
            <a:noFill/>
            <a:miter lim="800000"/>
            <a:headEnd/>
            <a:tailEnd/>
          </a:ln>
        </p:spPr>
        <p:txBody>
          <a:bodyPr>
            <a:spAutoFit/>
          </a:bodyPr>
          <a:lstStyle/>
          <a:p>
            <a:pPr eaLnBrk="1" hangingPunct="1">
              <a:spcBef>
                <a:spcPct val="50000"/>
              </a:spcBef>
            </a:pPr>
            <a:r>
              <a:rPr lang="en-US" sz="2800" dirty="0">
                <a:latin typeface="Times New Roman" pitchFamily="18" charset="0"/>
                <a:cs typeface="Times New Roman" pitchFamily="18" charset="0"/>
              </a:rPr>
              <a:t>For</a:t>
            </a:r>
            <a:r>
              <a:rPr lang="en-US" sz="2400" dirty="0">
                <a:latin typeface="Times New Roman" pitchFamily="18" charset="0"/>
                <a:cs typeface="Times New Roman" pitchFamily="18" charset="0"/>
              </a:rPr>
              <a:t> sum</a:t>
            </a:r>
          </a:p>
        </p:txBody>
      </p:sp>
      <p:sp>
        <p:nvSpPr>
          <p:cNvPr id="1048706" name="Oval 50"/>
          <p:cNvSpPr>
            <a:spLocks noChangeArrowheads="1"/>
          </p:cNvSpPr>
          <p:nvPr/>
        </p:nvSpPr>
        <p:spPr bwMode="auto">
          <a:xfrm>
            <a:off x="4419600" y="3505200"/>
            <a:ext cx="5334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07" name="Oval 50"/>
          <p:cNvSpPr>
            <a:spLocks noChangeArrowheads="1"/>
          </p:cNvSpPr>
          <p:nvPr/>
        </p:nvSpPr>
        <p:spPr bwMode="auto">
          <a:xfrm>
            <a:off x="7315200" y="3581400"/>
            <a:ext cx="4572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08" name="Oval 50"/>
          <p:cNvSpPr>
            <a:spLocks noChangeArrowheads="1"/>
          </p:cNvSpPr>
          <p:nvPr/>
        </p:nvSpPr>
        <p:spPr bwMode="auto">
          <a:xfrm>
            <a:off x="7924800" y="3048000"/>
            <a:ext cx="5334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09" name="TextBox 25"/>
          <p:cNvSpPr txBox="1"/>
          <p:nvPr/>
        </p:nvSpPr>
        <p:spPr>
          <a:xfrm>
            <a:off x="3200400" y="4267204"/>
            <a:ext cx="22860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Carry = A B</a:t>
            </a:r>
            <a:endParaRPr lang="en-US" sz="3200" dirty="0">
              <a:latin typeface="Times New Roman" pitchFamily="18" charset="0"/>
              <a:cs typeface="Times New Roman" pitchFamily="18" charset="0"/>
            </a:endParaRPr>
          </a:p>
        </p:txBody>
      </p:sp>
      <p:sp>
        <p:nvSpPr>
          <p:cNvPr id="1048710" name="TextBox 26"/>
          <p:cNvSpPr txBox="1"/>
          <p:nvPr/>
        </p:nvSpPr>
        <p:spPr>
          <a:xfrm>
            <a:off x="6705600" y="4343404"/>
            <a:ext cx="44196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Sum = A B’ + A’B</a:t>
            </a:r>
            <a:endParaRPr lang="en-US" sz="3200" dirty="0">
              <a:latin typeface="Times New Roman" pitchFamily="18" charset="0"/>
              <a:cs typeface="Times New Roman" pitchFamily="18" charset="0"/>
            </a:endParaRPr>
          </a:p>
        </p:txBody>
      </p:sp>
      <p:sp>
        <p:nvSpPr>
          <p:cNvPr id="26" name="Date Placeholder 25"/>
          <p:cNvSpPr>
            <a:spLocks noGrp="1"/>
          </p:cNvSpPr>
          <p:nvPr>
            <p:ph type="dt" sz="half" idx="10"/>
          </p:nvPr>
        </p:nvSpPr>
        <p:spPr/>
        <p:txBody>
          <a:bodyPr/>
          <a:lstStyle/>
          <a:p>
            <a:fld id="{1F259F2A-2B20-4350-956F-5461CFAE0081}" type="datetime1">
              <a:rPr lang="en-US" smtClean="0"/>
              <a:t>3/27/2021</a:t>
            </a:fld>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14</a:t>
            </a:fld>
            <a:endParaRPr lang="en-US"/>
          </a:p>
        </p:txBody>
      </p:sp>
      <p:sp>
        <p:nvSpPr>
          <p:cNvPr id="28" name="Footer Placeholder 2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Rectangle 2"/>
          <p:cNvSpPr txBox="1">
            <a:spLocks noChangeArrowheads="1"/>
          </p:cNvSpPr>
          <p:nvPr/>
        </p:nvSpPr>
        <p:spPr>
          <a:xfrm>
            <a:off x="2" y="5334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Logic diagram for half adder</a:t>
            </a:r>
          </a:p>
        </p:txBody>
      </p:sp>
      <p:pic>
        <p:nvPicPr>
          <p:cNvPr id="2097166" name="Picture 3" descr="2"/>
          <p:cNvPicPr>
            <a:picLocks noChangeAspect="1" noChangeArrowheads="1"/>
          </p:cNvPicPr>
          <p:nvPr/>
        </p:nvPicPr>
        <p:blipFill>
          <a:blip r:embed="rId2" cstate="print">
            <a:lum bright="-30000" contrast="66000"/>
          </a:blip>
          <a:srcRect/>
          <a:stretch>
            <a:fillRect/>
          </a:stretch>
        </p:blipFill>
        <p:spPr bwMode="auto">
          <a:xfrm>
            <a:off x="3124201" y="2022477"/>
            <a:ext cx="6553200" cy="3159125"/>
          </a:xfrm>
          <a:prstGeom prst="rect">
            <a:avLst/>
          </a:prstGeom>
          <a:noFill/>
          <a:ln w="9525">
            <a:noFill/>
            <a:miter lim="800000"/>
            <a:headEnd/>
            <a:tailEnd/>
          </a:ln>
        </p:spPr>
      </p:pic>
      <p:sp>
        <p:nvSpPr>
          <p:cNvPr id="1048712" name="TextBox 5"/>
          <p:cNvSpPr txBox="1"/>
          <p:nvPr/>
        </p:nvSpPr>
        <p:spPr>
          <a:xfrm>
            <a:off x="9448800" y="2463229"/>
            <a:ext cx="31242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A B’ + A’B</a:t>
            </a:r>
            <a:endParaRPr lang="en-US" sz="3200" dirty="0">
              <a:latin typeface="Times New Roman" pitchFamily="18" charset="0"/>
              <a:cs typeface="Times New Roman" pitchFamily="18" charset="0"/>
            </a:endParaRPr>
          </a:p>
        </p:txBody>
      </p:sp>
      <p:sp>
        <p:nvSpPr>
          <p:cNvPr id="1048713" name="TextBox 6"/>
          <p:cNvSpPr txBox="1"/>
          <p:nvPr/>
        </p:nvSpPr>
        <p:spPr>
          <a:xfrm>
            <a:off x="9601200" y="4267204"/>
            <a:ext cx="22860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 A B</a:t>
            </a:r>
            <a:endParaRPr lang="en-US" sz="32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6AD30F51-6940-4DFD-AAA5-D495D8393188}" type="datetime1">
              <a:rPr lang="en-US" smtClean="0"/>
              <a:t>3/27/2021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
        <p:nvSpPr>
          <p:cNvPr id="8" name="Footer Placeholder 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Rectangle 2"/>
          <p:cNvSpPr txBox="1">
            <a:spLocks noChangeArrowheads="1"/>
          </p:cNvSpPr>
          <p:nvPr/>
        </p:nvSpPr>
        <p:spPr>
          <a:xfrm>
            <a:off x="2" y="533400"/>
            <a:ext cx="12801600" cy="838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lang="en-US" sz="4400" b="1" dirty="0" smtClean="0">
                <a:latin typeface="Calibri" pitchFamily="34" charset="0"/>
                <a:ea typeface="+mj-ea"/>
                <a:cs typeface="+mj-cs"/>
              </a:rPr>
              <a:t>Full Adder</a:t>
            </a:r>
            <a:endParaRPr kumimoji="0" lang="en-US" sz="4400" b="1" i="0" u="none" strike="noStrike" kern="1200" cap="none" spc="0" normalizeH="0" baseline="0" noProof="0" dirty="0" smtClean="0">
              <a:ln>
                <a:noFill/>
              </a:ln>
              <a:solidFill>
                <a:schemeClr val="tx1"/>
              </a:solidFill>
              <a:effectLst/>
              <a:uLnTx/>
              <a:uFillTx/>
              <a:latin typeface="Calibri" pitchFamily="34" charset="0"/>
              <a:ea typeface="+mj-ea"/>
              <a:cs typeface="+mj-cs"/>
            </a:endParaRPr>
          </a:p>
        </p:txBody>
      </p:sp>
      <p:sp>
        <p:nvSpPr>
          <p:cNvPr id="1048715" name="Rectangle 3"/>
          <p:cNvSpPr txBox="1">
            <a:spLocks noChangeArrowheads="1"/>
          </p:cNvSpPr>
          <p:nvPr/>
        </p:nvSpPr>
        <p:spPr>
          <a:xfrm>
            <a:off x="457200" y="1447800"/>
            <a:ext cx="11963400" cy="468312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pPr>
            <a:r>
              <a:rPr kumimoji="0" lang="en-US" sz="40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 combinational circuit that performs addition of three binary bits is called a </a:t>
            </a:r>
            <a:r>
              <a:rPr kumimoji="0" lang="en-US" sz="4000" u="none" strike="noStrike" kern="1200" cap="none" spc="0" normalizeH="0" baseline="0" noProof="0" dirty="0" smtClean="0">
                <a:ln>
                  <a:noFill/>
                </a:ln>
                <a:solidFill>
                  <a:srgbClr val="00B050"/>
                </a:solidFill>
                <a:effectLst/>
                <a:uLnTx/>
                <a:uFillTx/>
                <a:latin typeface="Times New Roman" pitchFamily="18" charset="0"/>
                <a:cs typeface="Times New Roman" pitchFamily="18" charset="0"/>
              </a:rPr>
              <a:t>Full Adder</a:t>
            </a:r>
            <a:r>
              <a:rPr kumimoji="0" lang="en-US" sz="40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t>
            </a:r>
          </a:p>
        </p:txBody>
      </p:sp>
      <p:grpSp>
        <p:nvGrpSpPr>
          <p:cNvPr id="119" name="Group 16"/>
          <p:cNvGrpSpPr/>
          <p:nvPr/>
        </p:nvGrpSpPr>
        <p:grpSpPr bwMode="auto">
          <a:xfrm>
            <a:off x="2057400" y="2971800"/>
            <a:ext cx="6019800" cy="3595390"/>
            <a:chOff x="912" y="1776"/>
            <a:chExt cx="3792" cy="2313"/>
          </a:xfrm>
        </p:grpSpPr>
        <p:sp>
          <p:nvSpPr>
            <p:cNvPr id="1048716" name="Rectangle 4"/>
            <p:cNvSpPr>
              <a:spLocks noChangeArrowheads="1"/>
            </p:cNvSpPr>
            <p:nvPr/>
          </p:nvSpPr>
          <p:spPr bwMode="auto">
            <a:xfrm>
              <a:off x="1968" y="2352"/>
              <a:ext cx="1632" cy="115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48717" name="Line 5"/>
            <p:cNvSpPr>
              <a:spLocks noChangeShapeType="1"/>
            </p:cNvSpPr>
            <p:nvPr/>
          </p:nvSpPr>
          <p:spPr bwMode="auto">
            <a:xfrm>
              <a:off x="1248" y="2640"/>
              <a:ext cx="720" cy="0"/>
            </a:xfrm>
            <a:prstGeom prst="line">
              <a:avLst/>
            </a:prstGeom>
            <a:noFill/>
            <a:ln w="9525">
              <a:solidFill>
                <a:schemeClr val="tx1"/>
              </a:solidFill>
              <a:miter lim="800000"/>
              <a:headEnd/>
              <a:tailEnd type="triangle" w="med" len="med"/>
            </a:ln>
          </p:spPr>
          <p:txBody>
            <a:bodyPr wrap="none"/>
            <a:lstStyle/>
            <a:p>
              <a:endParaRPr lang="en-US"/>
            </a:p>
          </p:txBody>
        </p:sp>
        <p:sp>
          <p:nvSpPr>
            <p:cNvPr id="1048718" name="Line 6"/>
            <p:cNvSpPr>
              <a:spLocks noChangeShapeType="1"/>
            </p:cNvSpPr>
            <p:nvPr/>
          </p:nvSpPr>
          <p:spPr bwMode="auto">
            <a:xfrm>
              <a:off x="1296" y="3216"/>
              <a:ext cx="672" cy="0"/>
            </a:xfrm>
            <a:prstGeom prst="line">
              <a:avLst/>
            </a:prstGeom>
            <a:noFill/>
            <a:ln w="9525">
              <a:solidFill>
                <a:schemeClr val="tx1"/>
              </a:solidFill>
              <a:miter lim="800000"/>
              <a:headEnd/>
              <a:tailEnd type="triangle" w="med" len="med"/>
            </a:ln>
          </p:spPr>
          <p:txBody>
            <a:bodyPr wrap="none"/>
            <a:lstStyle/>
            <a:p>
              <a:endParaRPr lang="en-US"/>
            </a:p>
          </p:txBody>
        </p:sp>
        <p:sp>
          <p:nvSpPr>
            <p:cNvPr id="1048719" name="Line 7"/>
            <p:cNvSpPr>
              <a:spLocks noChangeShapeType="1"/>
            </p:cNvSpPr>
            <p:nvPr/>
          </p:nvSpPr>
          <p:spPr bwMode="auto">
            <a:xfrm>
              <a:off x="3600" y="2903"/>
              <a:ext cx="576" cy="0"/>
            </a:xfrm>
            <a:prstGeom prst="line">
              <a:avLst/>
            </a:prstGeom>
            <a:noFill/>
            <a:ln w="9525">
              <a:solidFill>
                <a:schemeClr val="tx1"/>
              </a:solidFill>
              <a:miter lim="800000"/>
              <a:headEnd/>
              <a:tailEnd type="triangle" w="med" len="med"/>
            </a:ln>
          </p:spPr>
          <p:txBody>
            <a:bodyPr wrap="none"/>
            <a:lstStyle/>
            <a:p>
              <a:endParaRPr lang="en-US"/>
            </a:p>
          </p:txBody>
        </p:sp>
        <p:sp>
          <p:nvSpPr>
            <p:cNvPr id="1048720" name="Text Box 8"/>
            <p:cNvSpPr txBox="1">
              <a:spLocks noChangeArrowheads="1"/>
            </p:cNvSpPr>
            <p:nvPr/>
          </p:nvSpPr>
          <p:spPr bwMode="auto">
            <a:xfrm>
              <a:off x="2208" y="2736"/>
              <a:ext cx="1152" cy="337"/>
            </a:xfrm>
            <a:prstGeom prst="rect">
              <a:avLst/>
            </a:prstGeom>
            <a:noFill/>
            <a:ln w="9525">
              <a:noFill/>
              <a:miter lim="800000"/>
              <a:headEnd/>
              <a:tailEnd/>
            </a:ln>
          </p:spPr>
          <p:txBody>
            <a:bodyPr wrap="square">
              <a:spAutoFit/>
            </a:bodyPr>
            <a:lstStyle/>
            <a:p>
              <a:pPr eaLnBrk="1" hangingPunct="1">
                <a:spcBef>
                  <a:spcPct val="50000"/>
                </a:spcBef>
              </a:pPr>
              <a:r>
                <a:rPr lang="en-US" sz="2800" dirty="0">
                  <a:latin typeface="Times New Roman" pitchFamily="18" charset="0"/>
                  <a:cs typeface="Times New Roman" pitchFamily="18" charset="0"/>
                </a:rPr>
                <a:t>Full Adder</a:t>
              </a:r>
            </a:p>
          </p:txBody>
        </p:sp>
        <p:sp>
          <p:nvSpPr>
            <p:cNvPr id="1048721" name="Text Box 9"/>
            <p:cNvSpPr txBox="1">
              <a:spLocks noChangeArrowheads="1"/>
            </p:cNvSpPr>
            <p:nvPr/>
          </p:nvSpPr>
          <p:spPr bwMode="auto">
            <a:xfrm>
              <a:off x="912" y="2496"/>
              <a:ext cx="288" cy="297"/>
            </a:xfrm>
            <a:prstGeom prst="rect">
              <a:avLst/>
            </a:prstGeom>
            <a:noFill/>
            <a:ln w="9525">
              <a:noFill/>
              <a:miter lim="800000"/>
              <a:headEnd/>
              <a:tailEnd/>
            </a:ln>
          </p:spPr>
          <p:txBody>
            <a:bodyPr>
              <a:spAutoFit/>
            </a:bodyPr>
            <a:lstStyle/>
            <a:p>
              <a:pPr eaLnBrk="1" hangingPunct="1">
                <a:spcBef>
                  <a:spcPct val="50000"/>
                </a:spcBef>
              </a:pPr>
              <a:r>
                <a:rPr lang="en-US" sz="2400" dirty="0"/>
                <a:t>A</a:t>
              </a:r>
            </a:p>
          </p:txBody>
        </p:sp>
        <p:sp>
          <p:nvSpPr>
            <p:cNvPr id="1048722" name="Text Box 10"/>
            <p:cNvSpPr txBox="1">
              <a:spLocks noChangeArrowheads="1"/>
            </p:cNvSpPr>
            <p:nvPr/>
          </p:nvSpPr>
          <p:spPr bwMode="auto">
            <a:xfrm>
              <a:off x="912" y="3024"/>
              <a:ext cx="288" cy="297"/>
            </a:xfrm>
            <a:prstGeom prst="rect">
              <a:avLst/>
            </a:prstGeom>
            <a:noFill/>
            <a:ln w="9525">
              <a:noFill/>
              <a:miter lim="800000"/>
              <a:headEnd/>
              <a:tailEnd/>
            </a:ln>
          </p:spPr>
          <p:txBody>
            <a:bodyPr>
              <a:spAutoFit/>
            </a:bodyPr>
            <a:lstStyle/>
            <a:p>
              <a:pPr eaLnBrk="1" hangingPunct="1">
                <a:spcBef>
                  <a:spcPct val="50000"/>
                </a:spcBef>
              </a:pPr>
              <a:r>
                <a:rPr lang="en-US" sz="2400" dirty="0"/>
                <a:t>B</a:t>
              </a:r>
            </a:p>
          </p:txBody>
        </p:sp>
        <p:sp>
          <p:nvSpPr>
            <p:cNvPr id="1048723" name="Text Box 11"/>
            <p:cNvSpPr txBox="1">
              <a:spLocks noChangeArrowheads="1"/>
            </p:cNvSpPr>
            <p:nvPr/>
          </p:nvSpPr>
          <p:spPr bwMode="auto">
            <a:xfrm>
              <a:off x="4224" y="2756"/>
              <a:ext cx="480" cy="297"/>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Sum</a:t>
              </a:r>
            </a:p>
          </p:txBody>
        </p:sp>
        <p:sp>
          <p:nvSpPr>
            <p:cNvPr id="1048724" name="Line 12"/>
            <p:cNvSpPr>
              <a:spLocks noChangeShapeType="1"/>
            </p:cNvSpPr>
            <p:nvPr/>
          </p:nvSpPr>
          <p:spPr bwMode="auto">
            <a:xfrm>
              <a:off x="2784" y="1920"/>
              <a:ext cx="0" cy="432"/>
            </a:xfrm>
            <a:prstGeom prst="line">
              <a:avLst/>
            </a:prstGeom>
            <a:noFill/>
            <a:ln w="9525">
              <a:solidFill>
                <a:schemeClr val="tx1"/>
              </a:solidFill>
              <a:miter lim="800000"/>
              <a:headEnd/>
              <a:tailEnd type="triangle" w="med" len="med"/>
            </a:ln>
          </p:spPr>
          <p:txBody>
            <a:bodyPr wrap="none"/>
            <a:lstStyle/>
            <a:p>
              <a:endParaRPr lang="en-US"/>
            </a:p>
          </p:txBody>
        </p:sp>
        <p:sp>
          <p:nvSpPr>
            <p:cNvPr id="1048725" name="Text Box 13"/>
            <p:cNvSpPr txBox="1">
              <a:spLocks noChangeArrowheads="1"/>
            </p:cNvSpPr>
            <p:nvPr/>
          </p:nvSpPr>
          <p:spPr bwMode="auto">
            <a:xfrm>
              <a:off x="2880" y="1776"/>
              <a:ext cx="624" cy="297"/>
            </a:xfrm>
            <a:prstGeom prst="rect">
              <a:avLst/>
            </a:prstGeom>
            <a:noFill/>
            <a:ln w="9525">
              <a:noFill/>
              <a:miter lim="800000"/>
              <a:headEnd/>
              <a:tailEnd/>
            </a:ln>
          </p:spPr>
          <p:txBody>
            <a:bodyPr>
              <a:spAutoFit/>
            </a:bodyPr>
            <a:lstStyle/>
            <a:p>
              <a:pPr eaLnBrk="1" hangingPunct="1">
                <a:spcBef>
                  <a:spcPct val="50000"/>
                </a:spcBef>
              </a:pPr>
              <a:r>
                <a:rPr lang="en-US" sz="2400" dirty="0" err="1"/>
                <a:t>C</a:t>
              </a:r>
              <a:r>
                <a:rPr lang="en-US" sz="2400" baseline="-25000" dirty="0" err="1"/>
                <a:t>in</a:t>
              </a:r>
              <a:endParaRPr lang="en-US" sz="2400" dirty="0"/>
            </a:p>
          </p:txBody>
        </p:sp>
        <p:sp>
          <p:nvSpPr>
            <p:cNvPr id="1048726" name="Line 14"/>
            <p:cNvSpPr>
              <a:spLocks noChangeShapeType="1"/>
            </p:cNvSpPr>
            <p:nvPr/>
          </p:nvSpPr>
          <p:spPr bwMode="auto">
            <a:xfrm>
              <a:off x="2784" y="3504"/>
              <a:ext cx="0" cy="384"/>
            </a:xfrm>
            <a:prstGeom prst="line">
              <a:avLst/>
            </a:prstGeom>
            <a:noFill/>
            <a:ln w="9525">
              <a:solidFill>
                <a:schemeClr val="tx1"/>
              </a:solidFill>
              <a:miter lim="800000"/>
              <a:headEnd/>
              <a:tailEnd type="triangle" w="med" len="med"/>
            </a:ln>
          </p:spPr>
          <p:txBody>
            <a:bodyPr wrap="none"/>
            <a:lstStyle/>
            <a:p>
              <a:endParaRPr lang="en-US"/>
            </a:p>
          </p:txBody>
        </p:sp>
        <p:sp>
          <p:nvSpPr>
            <p:cNvPr id="1048727" name="Text Box 15"/>
            <p:cNvSpPr txBox="1">
              <a:spLocks noChangeArrowheads="1"/>
            </p:cNvSpPr>
            <p:nvPr/>
          </p:nvSpPr>
          <p:spPr bwMode="auto">
            <a:xfrm>
              <a:off x="2928" y="3792"/>
              <a:ext cx="672" cy="297"/>
            </a:xfrm>
            <a:prstGeom prst="rect">
              <a:avLst/>
            </a:prstGeom>
            <a:noFill/>
            <a:ln w="9525">
              <a:noFill/>
              <a:miter lim="800000"/>
              <a:headEnd/>
              <a:tailEnd/>
            </a:ln>
          </p:spPr>
          <p:txBody>
            <a:bodyPr>
              <a:spAutoFit/>
            </a:bodyPr>
            <a:lstStyle/>
            <a:p>
              <a:pPr eaLnBrk="1" hangingPunct="1">
                <a:spcBef>
                  <a:spcPct val="50000"/>
                </a:spcBef>
              </a:pPr>
              <a:r>
                <a:rPr lang="en-US" sz="2400" dirty="0" err="1"/>
                <a:t>C</a:t>
              </a:r>
              <a:r>
                <a:rPr lang="en-US" sz="2400" baseline="-25000" dirty="0" err="1"/>
                <a:t>out</a:t>
              </a:r>
              <a:endParaRPr lang="en-US" sz="2400" dirty="0"/>
            </a:p>
          </p:txBody>
        </p:sp>
      </p:grpSp>
      <p:sp>
        <p:nvSpPr>
          <p:cNvPr id="17" name="Date Placeholder 16"/>
          <p:cNvSpPr>
            <a:spLocks noGrp="1"/>
          </p:cNvSpPr>
          <p:nvPr>
            <p:ph type="dt" sz="half" idx="10"/>
          </p:nvPr>
        </p:nvSpPr>
        <p:spPr/>
        <p:txBody>
          <a:bodyPr/>
          <a:lstStyle/>
          <a:p>
            <a:fld id="{C9E1AEE7-AC37-44CA-9F90-834F21384653}" type="datetime1">
              <a:rPr lang="en-US" smtClean="0"/>
              <a:t>3/27/2021</a:t>
            </a:fld>
            <a:endParaRPr lang="en-US"/>
          </a:p>
        </p:txBody>
      </p:sp>
      <p:sp>
        <p:nvSpPr>
          <p:cNvPr id="18" name="Slide Number Placeholder 17"/>
          <p:cNvSpPr>
            <a:spLocks noGrp="1"/>
          </p:cNvSpPr>
          <p:nvPr>
            <p:ph type="sldNum" sz="quarter" idx="12"/>
          </p:nvPr>
        </p:nvSpPr>
        <p:spPr/>
        <p:txBody>
          <a:bodyPr/>
          <a:lstStyle/>
          <a:p>
            <a:fld id="{B6F15528-21DE-4FAA-801E-634DDDAF4B2B}" type="slidenum">
              <a:rPr lang="en-US" smtClean="0"/>
              <a:pPr/>
              <a:t>16</a:t>
            </a:fld>
            <a:endParaRPr lang="en-US"/>
          </a:p>
        </p:txBody>
      </p:sp>
      <p:sp>
        <p:nvSpPr>
          <p:cNvPr id="19" name="Footer Placeholder 1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Rectangle 2"/>
          <p:cNvSpPr txBox="1">
            <a:spLocks noChangeArrowheads="1"/>
          </p:cNvSpPr>
          <p:nvPr/>
        </p:nvSpPr>
        <p:spPr>
          <a:xfrm>
            <a:off x="2" y="2286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Truth table for full adder</a:t>
            </a:r>
          </a:p>
        </p:txBody>
      </p:sp>
      <p:graphicFrame>
        <p:nvGraphicFramePr>
          <p:cNvPr id="4194307" name="Group 3"/>
          <p:cNvGraphicFramePr>
            <a:graphicFrameLocks noGrp="1"/>
          </p:cNvGraphicFramePr>
          <p:nvPr/>
        </p:nvGraphicFramePr>
        <p:xfrm>
          <a:off x="3695702" y="1219207"/>
          <a:ext cx="5524500" cy="5181597"/>
        </p:xfrm>
        <a:graphic>
          <a:graphicData uri="http://schemas.openxmlformats.org/drawingml/2006/table">
            <a:tbl>
              <a:tblPr/>
              <a:tblGrid>
                <a:gridCol w="1104900"/>
                <a:gridCol w="1104900"/>
                <a:gridCol w="1104900"/>
                <a:gridCol w="1104900"/>
                <a:gridCol w="1104900"/>
              </a:tblGrid>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C</a:t>
                      </a:r>
                      <a:r>
                        <a:rPr kumimoji="0" lang="en-US" sz="2800" b="0" i="0" u="none" strike="noStrike" cap="none" normalizeH="0" baseline="-25000" smtClean="0">
                          <a:ln>
                            <a:noFill/>
                          </a:ln>
                          <a:solidFill>
                            <a:schemeClr val="tx1"/>
                          </a:solidFill>
                          <a:effectLst/>
                          <a:latin typeface="Times New Roman" charset="0"/>
                        </a:rPr>
                        <a:t>in</a:t>
                      </a:r>
                      <a:endParaRPr kumimoji="0" lang="en-US" sz="2800" b="0" i="0" u="none" strike="noStrike" cap="none" normalizeH="0" baseline="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Carry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Sum</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r h="575733">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00B050"/>
                    </a:solidFill>
                  </a:tcPr>
                </a:tc>
              </a:tr>
            </a:tbl>
          </a:graphicData>
        </a:graphic>
      </p:graphicFrame>
      <p:sp>
        <p:nvSpPr>
          <p:cNvPr id="4" name="Date Placeholder 3"/>
          <p:cNvSpPr>
            <a:spLocks noGrp="1"/>
          </p:cNvSpPr>
          <p:nvPr>
            <p:ph type="dt" sz="half" idx="10"/>
          </p:nvPr>
        </p:nvSpPr>
        <p:spPr/>
        <p:txBody>
          <a:bodyPr/>
          <a:lstStyle/>
          <a:p>
            <a:fld id="{28BB6ED8-BC73-41B2-B122-C60C7E0D7CE9}"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Rectangle 2"/>
          <p:cNvSpPr txBox="1">
            <a:spLocks noChangeArrowheads="1"/>
          </p:cNvSpPr>
          <p:nvPr/>
        </p:nvSpPr>
        <p:spPr>
          <a:xfrm>
            <a:off x="2" y="4572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K map simplification for full adder</a:t>
            </a:r>
          </a:p>
        </p:txBody>
      </p:sp>
      <p:graphicFrame>
        <p:nvGraphicFramePr>
          <p:cNvPr id="4194308" name="Group 3"/>
          <p:cNvGraphicFramePr>
            <a:graphicFrameLocks noGrp="1"/>
          </p:cNvGraphicFramePr>
          <p:nvPr/>
        </p:nvGraphicFramePr>
        <p:xfrm>
          <a:off x="2590802" y="3276600"/>
          <a:ext cx="2971800" cy="1066800"/>
        </p:xfrm>
        <a:graphic>
          <a:graphicData uri="http://schemas.openxmlformats.org/drawingml/2006/table">
            <a:tbl>
              <a:tblPr/>
              <a:tblGrid>
                <a:gridCol w="742950"/>
                <a:gridCol w="742950"/>
                <a:gridCol w="742950"/>
                <a:gridCol w="742950"/>
              </a:tblGrid>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40000"/>
                        <a:lumOff val="60000"/>
                      </a:schemeClr>
                    </a:solidFill>
                  </a:tcPr>
                </a:tc>
              </a:tr>
            </a:tbl>
          </a:graphicData>
        </a:graphic>
      </p:graphicFrame>
      <p:sp>
        <p:nvSpPr>
          <p:cNvPr id="1048730" name="Line 20"/>
          <p:cNvSpPr>
            <a:spLocks noChangeShapeType="1"/>
          </p:cNvSpPr>
          <p:nvPr/>
        </p:nvSpPr>
        <p:spPr bwMode="auto">
          <a:xfrm>
            <a:off x="1752602" y="2438400"/>
            <a:ext cx="838200" cy="838200"/>
          </a:xfrm>
          <a:prstGeom prst="line">
            <a:avLst/>
          </a:prstGeom>
          <a:noFill/>
          <a:ln w="9525">
            <a:solidFill>
              <a:schemeClr val="tx1"/>
            </a:solidFill>
            <a:miter lim="800000"/>
            <a:headEnd/>
            <a:tailEnd/>
          </a:ln>
        </p:spPr>
        <p:txBody>
          <a:bodyPr wrap="none"/>
          <a:lstStyle/>
          <a:p>
            <a:endParaRPr lang="en-US" sz="2400">
              <a:latin typeface="Times New Roman" pitchFamily="18" charset="0"/>
              <a:cs typeface="Times New Roman" pitchFamily="18" charset="0"/>
            </a:endParaRPr>
          </a:p>
        </p:txBody>
      </p:sp>
      <p:sp>
        <p:nvSpPr>
          <p:cNvPr id="1048731" name="Text Box 21"/>
          <p:cNvSpPr txBox="1">
            <a:spLocks noChangeArrowheads="1"/>
          </p:cNvSpPr>
          <p:nvPr/>
        </p:nvSpPr>
        <p:spPr bwMode="auto">
          <a:xfrm>
            <a:off x="1905000" y="2209800"/>
            <a:ext cx="9144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B </a:t>
            </a:r>
            <a:r>
              <a:rPr lang="en-US" sz="2400" dirty="0" err="1">
                <a:latin typeface="Times New Roman" pitchFamily="18" charset="0"/>
                <a:cs typeface="Times New Roman" pitchFamily="18" charset="0"/>
              </a:rPr>
              <a:t>C</a:t>
            </a:r>
            <a:r>
              <a:rPr lang="en-US" sz="2400" baseline="-25000" dirty="0" err="1">
                <a:latin typeface="Times New Roman" pitchFamily="18" charset="0"/>
                <a:cs typeface="Times New Roman" pitchFamily="18" charset="0"/>
              </a:rPr>
              <a:t>in</a:t>
            </a:r>
            <a:endParaRPr lang="en-US" sz="2400" baseline="-25000" dirty="0">
              <a:latin typeface="Times New Roman" pitchFamily="18" charset="0"/>
              <a:cs typeface="Times New Roman" pitchFamily="18" charset="0"/>
            </a:endParaRPr>
          </a:p>
        </p:txBody>
      </p:sp>
      <p:sp>
        <p:nvSpPr>
          <p:cNvPr id="1048732" name="Text Box 22"/>
          <p:cNvSpPr txBox="1">
            <a:spLocks noChangeArrowheads="1"/>
          </p:cNvSpPr>
          <p:nvPr/>
        </p:nvSpPr>
        <p:spPr bwMode="auto">
          <a:xfrm>
            <a:off x="2514600" y="2667000"/>
            <a:ext cx="30480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  00     01       11      10</a:t>
            </a:r>
          </a:p>
        </p:txBody>
      </p:sp>
      <p:sp>
        <p:nvSpPr>
          <p:cNvPr id="1048733" name="Text Box 23"/>
          <p:cNvSpPr txBox="1">
            <a:spLocks noChangeArrowheads="1"/>
          </p:cNvSpPr>
          <p:nvPr/>
        </p:nvSpPr>
        <p:spPr bwMode="auto">
          <a:xfrm>
            <a:off x="2057400" y="3276601"/>
            <a:ext cx="381000" cy="1015663"/>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0</a:t>
            </a:r>
          </a:p>
          <a:p>
            <a:pPr eaLnBrk="1" hangingPunct="1">
              <a:spcBef>
                <a:spcPct val="50000"/>
              </a:spcBef>
            </a:pPr>
            <a:r>
              <a:rPr lang="en-US" sz="2400">
                <a:latin typeface="Times New Roman" pitchFamily="18" charset="0"/>
                <a:cs typeface="Times New Roman" pitchFamily="18" charset="0"/>
              </a:rPr>
              <a:t>1</a:t>
            </a:r>
          </a:p>
        </p:txBody>
      </p:sp>
      <p:graphicFrame>
        <p:nvGraphicFramePr>
          <p:cNvPr id="4194309" name="Group 24"/>
          <p:cNvGraphicFramePr>
            <a:graphicFrameLocks noGrp="1"/>
          </p:cNvGraphicFramePr>
          <p:nvPr/>
        </p:nvGraphicFramePr>
        <p:xfrm>
          <a:off x="6934200" y="3276600"/>
          <a:ext cx="2971800" cy="1066800"/>
        </p:xfrm>
        <a:graphic>
          <a:graphicData uri="http://schemas.openxmlformats.org/drawingml/2006/table">
            <a:tbl>
              <a:tblPr/>
              <a:tblGrid>
                <a:gridCol w="742950"/>
                <a:gridCol w="742950"/>
                <a:gridCol w="742950"/>
                <a:gridCol w="742950"/>
              </a:tblGrid>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734" name="Line 41"/>
          <p:cNvSpPr>
            <a:spLocks noChangeShapeType="1"/>
          </p:cNvSpPr>
          <p:nvPr/>
        </p:nvSpPr>
        <p:spPr bwMode="auto">
          <a:xfrm>
            <a:off x="6096002" y="2438400"/>
            <a:ext cx="838200" cy="838200"/>
          </a:xfrm>
          <a:prstGeom prst="line">
            <a:avLst/>
          </a:prstGeom>
          <a:noFill/>
          <a:ln w="9525">
            <a:solidFill>
              <a:schemeClr val="tx1"/>
            </a:solidFill>
            <a:miter lim="800000"/>
            <a:headEnd/>
            <a:tailEnd/>
          </a:ln>
        </p:spPr>
        <p:txBody>
          <a:bodyPr wrap="none"/>
          <a:lstStyle/>
          <a:p>
            <a:endParaRPr lang="en-US" sz="2400">
              <a:latin typeface="Times New Roman" pitchFamily="18" charset="0"/>
              <a:cs typeface="Times New Roman" pitchFamily="18" charset="0"/>
            </a:endParaRPr>
          </a:p>
        </p:txBody>
      </p:sp>
      <p:sp>
        <p:nvSpPr>
          <p:cNvPr id="1048735" name="Text Box 42"/>
          <p:cNvSpPr txBox="1">
            <a:spLocks noChangeArrowheads="1"/>
          </p:cNvSpPr>
          <p:nvPr/>
        </p:nvSpPr>
        <p:spPr bwMode="auto">
          <a:xfrm>
            <a:off x="6858000" y="2667000"/>
            <a:ext cx="3048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  00     01       11      10</a:t>
            </a:r>
          </a:p>
        </p:txBody>
      </p:sp>
      <p:sp>
        <p:nvSpPr>
          <p:cNvPr id="1048736" name="Text Box 43"/>
          <p:cNvSpPr txBox="1">
            <a:spLocks noChangeArrowheads="1"/>
          </p:cNvSpPr>
          <p:nvPr/>
        </p:nvSpPr>
        <p:spPr bwMode="auto">
          <a:xfrm>
            <a:off x="6400800" y="3276601"/>
            <a:ext cx="381000" cy="1015663"/>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0</a:t>
            </a:r>
          </a:p>
          <a:p>
            <a:pPr eaLnBrk="1" hangingPunct="1">
              <a:spcBef>
                <a:spcPct val="50000"/>
              </a:spcBef>
            </a:pPr>
            <a:r>
              <a:rPr lang="en-US" sz="2400">
                <a:latin typeface="Times New Roman" pitchFamily="18" charset="0"/>
                <a:cs typeface="Times New Roman" pitchFamily="18" charset="0"/>
              </a:rPr>
              <a:t>1</a:t>
            </a:r>
          </a:p>
        </p:txBody>
      </p:sp>
      <p:sp>
        <p:nvSpPr>
          <p:cNvPr id="1048737" name="Text Box 44"/>
          <p:cNvSpPr txBox="1">
            <a:spLocks noChangeArrowheads="1"/>
          </p:cNvSpPr>
          <p:nvPr/>
        </p:nvSpPr>
        <p:spPr bwMode="auto">
          <a:xfrm>
            <a:off x="1600200" y="2895600"/>
            <a:ext cx="381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A</a:t>
            </a:r>
          </a:p>
        </p:txBody>
      </p:sp>
      <p:sp>
        <p:nvSpPr>
          <p:cNvPr id="1048738" name="Text Box 45"/>
          <p:cNvSpPr txBox="1">
            <a:spLocks noChangeArrowheads="1"/>
          </p:cNvSpPr>
          <p:nvPr/>
        </p:nvSpPr>
        <p:spPr bwMode="auto">
          <a:xfrm>
            <a:off x="6172202" y="2133600"/>
            <a:ext cx="9144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B C</a:t>
            </a:r>
            <a:r>
              <a:rPr lang="en-US" sz="2400" baseline="-25000">
                <a:latin typeface="Times New Roman" pitchFamily="18" charset="0"/>
                <a:cs typeface="Times New Roman" pitchFamily="18" charset="0"/>
              </a:rPr>
              <a:t>in</a:t>
            </a:r>
          </a:p>
        </p:txBody>
      </p:sp>
      <p:sp>
        <p:nvSpPr>
          <p:cNvPr id="1048739" name="Text Box 46"/>
          <p:cNvSpPr txBox="1">
            <a:spLocks noChangeArrowheads="1"/>
          </p:cNvSpPr>
          <p:nvPr/>
        </p:nvSpPr>
        <p:spPr bwMode="auto">
          <a:xfrm>
            <a:off x="5943600" y="2819400"/>
            <a:ext cx="381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A</a:t>
            </a:r>
          </a:p>
        </p:txBody>
      </p:sp>
      <p:sp>
        <p:nvSpPr>
          <p:cNvPr id="1048740" name="Text Box 47"/>
          <p:cNvSpPr txBox="1">
            <a:spLocks noChangeArrowheads="1"/>
          </p:cNvSpPr>
          <p:nvPr/>
        </p:nvSpPr>
        <p:spPr bwMode="auto">
          <a:xfrm>
            <a:off x="2971800" y="1905000"/>
            <a:ext cx="19812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For carry</a:t>
            </a:r>
          </a:p>
        </p:txBody>
      </p:sp>
      <p:sp>
        <p:nvSpPr>
          <p:cNvPr id="1048741" name="Text Box 48"/>
          <p:cNvSpPr txBox="1">
            <a:spLocks noChangeArrowheads="1"/>
          </p:cNvSpPr>
          <p:nvPr/>
        </p:nvSpPr>
        <p:spPr bwMode="auto">
          <a:xfrm>
            <a:off x="7467600" y="1905000"/>
            <a:ext cx="19812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For sum</a:t>
            </a:r>
          </a:p>
        </p:txBody>
      </p:sp>
      <p:sp>
        <p:nvSpPr>
          <p:cNvPr id="1048742" name="Oval 49"/>
          <p:cNvSpPr>
            <a:spLocks noChangeArrowheads="1"/>
          </p:cNvSpPr>
          <p:nvPr/>
        </p:nvSpPr>
        <p:spPr bwMode="auto">
          <a:xfrm>
            <a:off x="4267200" y="3352800"/>
            <a:ext cx="457200" cy="9906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43" name="Oval 50"/>
          <p:cNvSpPr>
            <a:spLocks noChangeArrowheads="1"/>
          </p:cNvSpPr>
          <p:nvPr/>
        </p:nvSpPr>
        <p:spPr bwMode="auto">
          <a:xfrm>
            <a:off x="3505202" y="3886200"/>
            <a:ext cx="1143000" cy="4572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44" name="Oval 51"/>
          <p:cNvSpPr>
            <a:spLocks noChangeArrowheads="1"/>
          </p:cNvSpPr>
          <p:nvPr/>
        </p:nvSpPr>
        <p:spPr bwMode="auto">
          <a:xfrm>
            <a:off x="4343400" y="3886200"/>
            <a:ext cx="990600" cy="4572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45" name="TextBox 20"/>
          <p:cNvSpPr txBox="1"/>
          <p:nvPr/>
        </p:nvSpPr>
        <p:spPr>
          <a:xfrm>
            <a:off x="1143000" y="4800604"/>
            <a:ext cx="48006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a:t>
            </a:r>
            <a:r>
              <a:rPr lang="en-US" sz="3200" baseline="-25000" dirty="0" err="1" smtClean="0">
                <a:latin typeface="Times New Roman" pitchFamily="18" charset="0"/>
                <a:cs typeface="Times New Roman" pitchFamily="18" charset="0"/>
              </a:rPr>
              <a:t>out</a:t>
            </a:r>
            <a:r>
              <a:rPr lang="en-US" sz="3200" dirty="0" smtClean="0">
                <a:latin typeface="Times New Roman" pitchFamily="18" charset="0"/>
                <a:cs typeface="Times New Roman" pitchFamily="18" charset="0"/>
              </a:rPr>
              <a:t> = AB + </a:t>
            </a:r>
            <a:r>
              <a:rPr lang="en-US" sz="3200" dirty="0" err="1" smtClean="0">
                <a:latin typeface="Times New Roman" pitchFamily="18" charset="0"/>
                <a:cs typeface="Times New Roman" pitchFamily="18" charset="0"/>
              </a:rPr>
              <a:t>AC</a:t>
            </a:r>
            <a:r>
              <a:rPr lang="en-US" sz="3200" baseline="-25000" dirty="0" err="1" smtClean="0">
                <a:latin typeface="Times New Roman" pitchFamily="18" charset="0"/>
                <a:cs typeface="Times New Roman" pitchFamily="18" charset="0"/>
              </a:rPr>
              <a:t>in</a:t>
            </a:r>
            <a:r>
              <a:rPr lang="en-US" sz="3200" baseline="-250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BC</a:t>
            </a:r>
            <a:r>
              <a:rPr lang="en-US" sz="3200" baseline="-25000" dirty="0" err="1" smtClean="0">
                <a:latin typeface="Times New Roman" pitchFamily="18" charset="0"/>
                <a:cs typeface="Times New Roman" pitchFamily="18" charset="0"/>
              </a:rPr>
              <a:t>in</a:t>
            </a:r>
            <a:endParaRPr lang="en-US" sz="3200" dirty="0">
              <a:latin typeface="Times New Roman" pitchFamily="18" charset="0"/>
              <a:cs typeface="Times New Roman" pitchFamily="18" charset="0"/>
            </a:endParaRPr>
          </a:p>
        </p:txBody>
      </p:sp>
      <p:sp>
        <p:nvSpPr>
          <p:cNvPr id="1048746" name="TextBox 38"/>
          <p:cNvSpPr txBox="1"/>
          <p:nvPr/>
        </p:nvSpPr>
        <p:spPr>
          <a:xfrm>
            <a:off x="3810000" y="5816029"/>
            <a:ext cx="88392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Sum = A’B’C</a:t>
            </a:r>
            <a:r>
              <a:rPr lang="en-US" sz="3200" baseline="-25000" dirty="0" smtClean="0">
                <a:latin typeface="Times New Roman" pitchFamily="18" charset="0"/>
                <a:cs typeface="Times New Roman" pitchFamily="18" charset="0"/>
              </a:rPr>
              <a:t>in </a:t>
            </a:r>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A’BC</a:t>
            </a:r>
            <a:r>
              <a:rPr lang="en-US" sz="3200" baseline="-25000" dirty="0" err="1" smtClean="0">
                <a:latin typeface="Times New Roman" pitchFamily="18" charset="0"/>
                <a:cs typeface="Times New Roman" pitchFamily="18" charset="0"/>
              </a:rPr>
              <a:t>in</a:t>
            </a:r>
            <a:r>
              <a:rPr lang="en-US" sz="3200" dirty="0" err="1" smtClean="0">
                <a:latin typeface="Times New Roman" pitchFamily="18" charset="0"/>
                <a:cs typeface="Times New Roman" pitchFamily="18" charset="0"/>
              </a:rPr>
              <a:t>’+AB’C</a:t>
            </a:r>
            <a:r>
              <a:rPr lang="en-US" sz="3200" baseline="-25000" dirty="0" err="1"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ABC</a:t>
            </a:r>
            <a:r>
              <a:rPr lang="en-US" sz="3200" baseline="-25000" dirty="0" err="1" smtClean="0">
                <a:latin typeface="Times New Roman" pitchFamily="18" charset="0"/>
                <a:cs typeface="Times New Roman" pitchFamily="18" charset="0"/>
              </a:rPr>
              <a:t>in</a:t>
            </a:r>
            <a:endParaRPr lang="en-US" sz="3200" dirty="0">
              <a:latin typeface="Times New Roman" pitchFamily="18" charset="0"/>
              <a:cs typeface="Times New Roman" pitchFamily="18" charset="0"/>
            </a:endParaRPr>
          </a:p>
        </p:txBody>
      </p:sp>
      <p:sp>
        <p:nvSpPr>
          <p:cNvPr id="1048747" name="Oval 49"/>
          <p:cNvSpPr>
            <a:spLocks noChangeArrowheads="1"/>
          </p:cNvSpPr>
          <p:nvPr/>
        </p:nvSpPr>
        <p:spPr bwMode="auto">
          <a:xfrm>
            <a:off x="7086600" y="3810000"/>
            <a:ext cx="457200" cy="5334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48" name="Oval 49"/>
          <p:cNvSpPr>
            <a:spLocks noChangeArrowheads="1"/>
          </p:cNvSpPr>
          <p:nvPr/>
        </p:nvSpPr>
        <p:spPr bwMode="auto">
          <a:xfrm>
            <a:off x="7772400" y="3276600"/>
            <a:ext cx="533400" cy="5334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49" name="Oval 49"/>
          <p:cNvSpPr>
            <a:spLocks noChangeArrowheads="1"/>
          </p:cNvSpPr>
          <p:nvPr/>
        </p:nvSpPr>
        <p:spPr bwMode="auto">
          <a:xfrm>
            <a:off x="9220200" y="3276600"/>
            <a:ext cx="609600" cy="5334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50" name="Oval 49"/>
          <p:cNvSpPr>
            <a:spLocks noChangeArrowheads="1"/>
          </p:cNvSpPr>
          <p:nvPr/>
        </p:nvSpPr>
        <p:spPr bwMode="auto">
          <a:xfrm>
            <a:off x="8534400" y="3810000"/>
            <a:ext cx="533400" cy="5334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26" name="Date Placeholder 25"/>
          <p:cNvSpPr>
            <a:spLocks noGrp="1"/>
          </p:cNvSpPr>
          <p:nvPr>
            <p:ph type="dt" sz="half" idx="10"/>
          </p:nvPr>
        </p:nvSpPr>
        <p:spPr/>
        <p:txBody>
          <a:bodyPr/>
          <a:lstStyle/>
          <a:p>
            <a:fld id="{6C65FE12-5180-48EF-A54C-C3DB92CBDF35}" type="datetime1">
              <a:rPr lang="en-US" smtClean="0"/>
              <a:t>3/27/2021</a:t>
            </a:fld>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18</a:t>
            </a:fld>
            <a:endParaRPr lang="en-US"/>
          </a:p>
        </p:txBody>
      </p:sp>
      <p:sp>
        <p:nvSpPr>
          <p:cNvPr id="28" name="Footer Placeholder 2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Content Placeholder 2"/>
          <p:cNvSpPr>
            <a:spLocks noGrp="1"/>
          </p:cNvSpPr>
          <p:nvPr>
            <p:ph idx="1"/>
          </p:nvPr>
        </p:nvSpPr>
        <p:spPr/>
        <p:txBody>
          <a:bodyPr/>
          <a:lstStyle/>
          <a:p>
            <a:r>
              <a:rPr lang="en-US" dirty="0" smtClean="0">
                <a:latin typeface="Times New Roman" pitchFamily="18" charset="0"/>
                <a:cs typeface="Times New Roman" pitchFamily="18" charset="0"/>
              </a:rPr>
              <a:t>Sum = </a:t>
            </a:r>
            <a:r>
              <a:rPr lang="en-US" dirty="0" err="1" smtClean="0">
                <a:latin typeface="Times New Roman" pitchFamily="18" charset="0"/>
                <a:cs typeface="Times New Roman" pitchFamily="18" charset="0"/>
              </a:rPr>
              <a:t>A’B’C</a:t>
            </a:r>
            <a:r>
              <a:rPr lang="en-US" baseline="-25000" dirty="0" err="1" smtClean="0">
                <a:latin typeface="Times New Roman" pitchFamily="18" charset="0"/>
                <a:cs typeface="Times New Roman" pitchFamily="18" charset="0"/>
              </a:rPr>
              <a:t>in</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A’BC</a:t>
            </a:r>
            <a:r>
              <a:rPr lang="en-US" baseline="-25000" dirty="0" err="1" smtClean="0">
                <a:latin typeface="Times New Roman" pitchFamily="18" charset="0"/>
                <a:cs typeface="Times New Roman" pitchFamily="18" charset="0"/>
              </a:rPr>
              <a:t>in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AB’C</a:t>
            </a:r>
            <a:r>
              <a:rPr lang="en-US" baseline="-25000" dirty="0" err="1" smtClean="0">
                <a:latin typeface="Times New Roman" pitchFamily="18" charset="0"/>
                <a:cs typeface="Times New Roman" pitchFamily="18" charset="0"/>
              </a:rPr>
              <a:t>in</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ABC</a:t>
            </a:r>
            <a:r>
              <a:rPr lang="en-US" baseline="-25000" dirty="0" err="1" smtClean="0">
                <a:latin typeface="Times New Roman" pitchFamily="18" charset="0"/>
                <a:cs typeface="Times New Roman" pitchFamily="18" charset="0"/>
              </a:rPr>
              <a:t>in</a:t>
            </a:r>
            <a:endParaRPr lang="en-US" dirty="0" smtClean="0">
              <a:latin typeface="Times New Roman" pitchFamily="18" charset="0"/>
              <a:cs typeface="Times New Roman" pitchFamily="18" charset="0"/>
            </a:endParaRPr>
          </a:p>
          <a:p>
            <a:pPr>
              <a:buNone/>
            </a:pPr>
            <a:r>
              <a:rPr lang="en-US" dirty="0" smtClean="0"/>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in</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 B’ + A B )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in</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(A’ B + A B’)</a:t>
            </a:r>
          </a:p>
          <a:p>
            <a:pPr>
              <a:buNone/>
            </a:pP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C</a:t>
            </a:r>
            <a:r>
              <a:rPr lang="en-US" baseline="-25000" dirty="0" err="1" smtClean="0">
                <a:latin typeface="Times New Roman" pitchFamily="18" charset="0"/>
                <a:cs typeface="Times New Roman" pitchFamily="18" charset="0"/>
              </a:rPr>
              <a:t>in</a:t>
            </a:r>
            <a:r>
              <a:rPr lang="en-US" baseline="-250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 A </a:t>
            </a:r>
            <a:endParaRPr lang="en-US" dirty="0"/>
          </a:p>
        </p:txBody>
      </p:sp>
      <p:pic>
        <p:nvPicPr>
          <p:cNvPr id="2097167" name="Picture 3"/>
          <p:cNvPicPr>
            <a:picLocks noChangeAspect="1" noChangeArrowheads="1"/>
          </p:cNvPicPr>
          <p:nvPr/>
        </p:nvPicPr>
        <p:blipFill>
          <a:blip r:embed="rId2" cstate="print"/>
          <a:srcRect/>
          <a:stretch>
            <a:fillRect/>
          </a:stretch>
        </p:blipFill>
        <p:spPr bwMode="auto">
          <a:xfrm>
            <a:off x="3429000" y="2743203"/>
            <a:ext cx="533400" cy="609601"/>
          </a:xfrm>
          <a:prstGeom prst="rect">
            <a:avLst/>
          </a:prstGeom>
          <a:noFill/>
          <a:ln w="9525">
            <a:noFill/>
            <a:miter lim="800000"/>
            <a:headEnd/>
            <a:tailEnd/>
          </a:ln>
          <a:effectLst/>
        </p:spPr>
      </p:pic>
      <p:sp>
        <p:nvSpPr>
          <p:cNvPr id="1048755" name="TextBox 6"/>
          <p:cNvSpPr txBox="1"/>
          <p:nvPr/>
        </p:nvSpPr>
        <p:spPr>
          <a:xfrm>
            <a:off x="4038600" y="2768029"/>
            <a:ext cx="35814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B) +    </a:t>
            </a:r>
            <a:r>
              <a:rPr lang="en-US" sz="3200" dirty="0" err="1" smtClean="0">
                <a:latin typeface="Times New Roman" pitchFamily="18" charset="0"/>
                <a:cs typeface="Times New Roman" pitchFamily="18" charset="0"/>
              </a:rPr>
              <a:t>C</a:t>
            </a:r>
            <a:r>
              <a:rPr lang="en-US" sz="3200" baseline="-25000" dirty="0" err="1"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 A       B </a:t>
            </a:r>
            <a:endParaRPr lang="en-US" sz="3200" dirty="0">
              <a:latin typeface="Times New Roman" pitchFamily="18" charset="0"/>
              <a:cs typeface="Times New Roman" pitchFamily="18" charset="0"/>
            </a:endParaRPr>
          </a:p>
        </p:txBody>
      </p:sp>
      <p:pic>
        <p:nvPicPr>
          <p:cNvPr id="2097168" name="Picture 5"/>
          <p:cNvPicPr>
            <a:picLocks noChangeAspect="1" noChangeArrowheads="1"/>
          </p:cNvPicPr>
          <p:nvPr/>
        </p:nvPicPr>
        <p:blipFill>
          <a:blip r:embed="rId3" cstate="print"/>
          <a:srcRect/>
          <a:stretch>
            <a:fillRect/>
          </a:stretch>
        </p:blipFill>
        <p:spPr bwMode="auto">
          <a:xfrm>
            <a:off x="6553200" y="2819404"/>
            <a:ext cx="457200" cy="609601"/>
          </a:xfrm>
          <a:prstGeom prst="rect">
            <a:avLst/>
          </a:prstGeom>
          <a:noFill/>
          <a:ln w="9525">
            <a:noFill/>
            <a:miter lim="800000"/>
            <a:headEnd/>
            <a:tailEnd/>
          </a:ln>
          <a:effectLst/>
        </p:spPr>
      </p:pic>
      <p:sp>
        <p:nvSpPr>
          <p:cNvPr id="1048756" name="TextBox 10"/>
          <p:cNvSpPr txBox="1"/>
          <p:nvPr/>
        </p:nvSpPr>
        <p:spPr>
          <a:xfrm>
            <a:off x="7543800" y="2743204"/>
            <a:ext cx="320922"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1048757" name="TextBox 11"/>
          <p:cNvSpPr txBox="1"/>
          <p:nvPr/>
        </p:nvSpPr>
        <p:spPr>
          <a:xfrm>
            <a:off x="838200" y="3505200"/>
            <a:ext cx="93726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C</a:t>
            </a:r>
            <a:r>
              <a:rPr lang="en-US" sz="3200" baseline="-25000" dirty="0" err="1" smtClean="0">
                <a:latin typeface="Times New Roman" pitchFamily="18" charset="0"/>
                <a:cs typeface="Times New Roman" pitchFamily="18" charset="0"/>
              </a:rPr>
              <a:t>in</a:t>
            </a:r>
            <a:r>
              <a:rPr lang="en-US" sz="3200" baseline="-250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 </a:t>
            </a:r>
            <a:r>
              <a:rPr lang="en-US" sz="3200" baseline="-250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2097169" name="Picture 7"/>
          <p:cNvPicPr>
            <a:picLocks noChangeAspect="1" noChangeArrowheads="1"/>
          </p:cNvPicPr>
          <p:nvPr/>
        </p:nvPicPr>
        <p:blipFill>
          <a:blip r:embed="rId4" cstate="print"/>
          <a:srcRect/>
          <a:stretch>
            <a:fillRect/>
          </a:stretch>
        </p:blipFill>
        <p:spPr bwMode="auto">
          <a:xfrm>
            <a:off x="2819400" y="3505200"/>
            <a:ext cx="1905000" cy="609600"/>
          </a:xfrm>
          <a:prstGeom prst="rect">
            <a:avLst/>
          </a:prstGeom>
          <a:noFill/>
          <a:ln w="9525">
            <a:noFill/>
            <a:miter lim="800000"/>
            <a:headEnd/>
            <a:tailEnd/>
          </a:ln>
          <a:effectLst/>
        </p:spPr>
      </p:pic>
      <p:sp>
        <p:nvSpPr>
          <p:cNvPr id="1048758" name="TextBox 16"/>
          <p:cNvSpPr txBox="1"/>
          <p:nvPr/>
        </p:nvSpPr>
        <p:spPr>
          <a:xfrm>
            <a:off x="4876802" y="3581404"/>
            <a:ext cx="35052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 (</a:t>
            </a:r>
            <a:r>
              <a:rPr lang="en-US" sz="3200" dirty="0" err="1" smtClean="0">
                <a:latin typeface="Times New Roman" pitchFamily="18" charset="0"/>
                <a:cs typeface="Times New Roman" pitchFamily="18" charset="0"/>
              </a:rPr>
              <a:t>C</a:t>
            </a:r>
            <a:r>
              <a:rPr lang="en-US" sz="3200" baseline="-25000" dirty="0" err="1" smtClean="0">
                <a:latin typeface="Times New Roman" pitchFamily="18" charset="0"/>
                <a:cs typeface="Times New Roman" pitchFamily="18" charset="0"/>
              </a:rPr>
              <a:t>in</a:t>
            </a:r>
            <a:r>
              <a:rPr lang="en-US" sz="3200" baseline="-250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2097170" name="Picture 8"/>
          <p:cNvPicPr>
            <a:picLocks noChangeAspect="1" noChangeArrowheads="1"/>
          </p:cNvPicPr>
          <p:nvPr/>
        </p:nvPicPr>
        <p:blipFill>
          <a:blip r:embed="rId5" cstate="print"/>
          <a:srcRect/>
          <a:stretch>
            <a:fillRect/>
          </a:stretch>
        </p:blipFill>
        <p:spPr bwMode="auto">
          <a:xfrm>
            <a:off x="6477000" y="3581402"/>
            <a:ext cx="2209800" cy="581025"/>
          </a:xfrm>
          <a:prstGeom prst="rect">
            <a:avLst/>
          </a:prstGeom>
          <a:noFill/>
          <a:ln w="9525">
            <a:noFill/>
            <a:miter lim="800000"/>
            <a:headEnd/>
            <a:tailEnd/>
          </a:ln>
          <a:effectLst/>
        </p:spPr>
      </p:pic>
      <p:sp>
        <p:nvSpPr>
          <p:cNvPr id="1048759" name="TextBox 18"/>
          <p:cNvSpPr txBox="1"/>
          <p:nvPr/>
        </p:nvSpPr>
        <p:spPr>
          <a:xfrm>
            <a:off x="1981200" y="4572004"/>
            <a:ext cx="1175322" cy="584775"/>
          </a:xfrm>
          <a:prstGeom prst="rect">
            <a:avLst/>
          </a:prstGeom>
          <a:noFill/>
        </p:spPr>
        <p:txBody>
          <a:bodyPr wrap="none" rtlCol="0">
            <a:spAutoFit/>
          </a:bodyPr>
          <a:lstStyle/>
          <a:p>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C</a:t>
            </a:r>
            <a:r>
              <a:rPr lang="en-US" sz="3200" baseline="-25000" dirty="0" err="1" smtClean="0">
                <a:latin typeface="Times New Roman" pitchFamily="18" charset="0"/>
                <a:cs typeface="Times New Roman" pitchFamily="18" charset="0"/>
              </a:rPr>
              <a:t>in</a:t>
            </a:r>
            <a:r>
              <a:rPr lang="en-US" sz="3200" baseline="-250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pic>
        <p:nvPicPr>
          <p:cNvPr id="2097171" name="Picture 5"/>
          <p:cNvPicPr>
            <a:picLocks noChangeAspect="1" noChangeArrowheads="1"/>
          </p:cNvPicPr>
          <p:nvPr/>
        </p:nvPicPr>
        <p:blipFill>
          <a:blip r:embed="rId3" cstate="print"/>
          <a:srcRect/>
          <a:stretch>
            <a:fillRect/>
          </a:stretch>
        </p:blipFill>
        <p:spPr bwMode="auto">
          <a:xfrm>
            <a:off x="3048000" y="4572004"/>
            <a:ext cx="457200" cy="609601"/>
          </a:xfrm>
          <a:prstGeom prst="rect">
            <a:avLst/>
          </a:prstGeom>
          <a:noFill/>
          <a:ln w="9525">
            <a:noFill/>
            <a:miter lim="800000"/>
            <a:headEnd/>
            <a:tailEnd/>
          </a:ln>
          <a:effectLst/>
        </p:spPr>
      </p:pic>
      <p:sp>
        <p:nvSpPr>
          <p:cNvPr id="1048760" name="TextBox 20"/>
          <p:cNvSpPr txBox="1"/>
          <p:nvPr/>
        </p:nvSpPr>
        <p:spPr>
          <a:xfrm>
            <a:off x="3657600" y="4572004"/>
            <a:ext cx="25908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 A       B)</a:t>
            </a:r>
            <a:endParaRPr lang="en-US" sz="3200" dirty="0">
              <a:latin typeface="Times New Roman" pitchFamily="18" charset="0"/>
              <a:cs typeface="Times New Roman" pitchFamily="18" charset="0"/>
            </a:endParaRPr>
          </a:p>
        </p:txBody>
      </p:sp>
      <p:pic>
        <p:nvPicPr>
          <p:cNvPr id="2097172" name="Picture 5"/>
          <p:cNvPicPr>
            <a:picLocks noChangeAspect="1" noChangeArrowheads="1"/>
          </p:cNvPicPr>
          <p:nvPr/>
        </p:nvPicPr>
        <p:blipFill>
          <a:blip r:embed="rId3" cstate="print"/>
          <a:srcRect/>
          <a:stretch>
            <a:fillRect/>
          </a:stretch>
        </p:blipFill>
        <p:spPr bwMode="auto">
          <a:xfrm>
            <a:off x="4343400" y="4572004"/>
            <a:ext cx="457200" cy="609601"/>
          </a:xfrm>
          <a:prstGeom prst="rect">
            <a:avLst/>
          </a:prstGeom>
          <a:noFill/>
          <a:ln w="9525">
            <a:noFill/>
            <a:miter lim="800000"/>
            <a:headEnd/>
            <a:tailEnd/>
          </a:ln>
          <a:effectLst/>
        </p:spPr>
      </p:pic>
      <p:cxnSp>
        <p:nvCxnSpPr>
          <p:cNvPr id="3145728" name="Straight Arrow Connector 15"/>
          <p:cNvCxnSpPr>
            <a:cxnSpLocks/>
          </p:cNvCxnSpPr>
          <p:nvPr/>
        </p:nvCxnSpPr>
        <p:spPr>
          <a:xfrm rot="5400000" flipH="1" flipV="1">
            <a:off x="7162800" y="1219200"/>
            <a:ext cx="915194" cy="79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5729" name="Straight Arrow Connector 24"/>
          <p:cNvCxnSpPr>
            <a:cxnSpLocks/>
          </p:cNvCxnSpPr>
          <p:nvPr/>
        </p:nvCxnSpPr>
        <p:spPr>
          <a:xfrm>
            <a:off x="2667000" y="762000"/>
            <a:ext cx="5029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0" name="Straight Arrow Connector 28"/>
          <p:cNvCxnSpPr>
            <a:cxnSpLocks/>
          </p:cNvCxnSpPr>
          <p:nvPr/>
        </p:nvCxnSpPr>
        <p:spPr>
          <a:xfrm rot="5400000" flipH="1" flipV="1">
            <a:off x="2247900" y="1181102"/>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1" name="Straight Arrow Connector 31"/>
          <p:cNvCxnSpPr>
            <a:cxnSpLocks/>
          </p:cNvCxnSpPr>
          <p:nvPr/>
        </p:nvCxnSpPr>
        <p:spPr>
          <a:xfrm rot="5400000" flipH="1" flipV="1">
            <a:off x="4229100" y="1485108"/>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2" name="Straight Arrow Connector 32"/>
          <p:cNvCxnSpPr>
            <a:cxnSpLocks/>
          </p:cNvCxnSpPr>
          <p:nvPr/>
        </p:nvCxnSpPr>
        <p:spPr>
          <a:xfrm rot="5400000" flipH="1" flipV="1">
            <a:off x="5753894" y="1485108"/>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3" name="Straight Arrow Connector 34"/>
          <p:cNvCxnSpPr>
            <a:cxnSpLocks/>
          </p:cNvCxnSpPr>
          <p:nvPr/>
        </p:nvCxnSpPr>
        <p:spPr>
          <a:xfrm>
            <a:off x="4419600" y="12954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Date Placeholder 20"/>
          <p:cNvSpPr>
            <a:spLocks noGrp="1"/>
          </p:cNvSpPr>
          <p:nvPr>
            <p:ph type="dt" sz="half" idx="10"/>
          </p:nvPr>
        </p:nvSpPr>
        <p:spPr/>
        <p:txBody>
          <a:bodyPr/>
          <a:lstStyle/>
          <a:p>
            <a:fld id="{72B1A9F4-CF6A-43D3-981E-92F9905AC1EC}" type="datetime1">
              <a:rPr lang="en-US" smtClean="0"/>
              <a:t>3/27/2021</a:t>
            </a:fld>
            <a:endParaRPr lang="en-US"/>
          </a:p>
        </p:txBody>
      </p:sp>
      <p:sp>
        <p:nvSpPr>
          <p:cNvPr id="22" name="Slide Number Placeholder 21"/>
          <p:cNvSpPr>
            <a:spLocks noGrp="1"/>
          </p:cNvSpPr>
          <p:nvPr>
            <p:ph type="sldNum" sz="quarter" idx="12"/>
          </p:nvPr>
        </p:nvSpPr>
        <p:spPr/>
        <p:txBody>
          <a:bodyPr/>
          <a:lstStyle/>
          <a:p>
            <a:fld id="{B6F15528-21DE-4FAA-801E-634DDDAF4B2B}" type="slidenum">
              <a:rPr lang="en-US" smtClean="0"/>
              <a:pPr/>
              <a:t>19</a:t>
            </a:fld>
            <a:endParaRPr lang="en-US"/>
          </a:p>
        </p:txBody>
      </p:sp>
      <p:sp>
        <p:nvSpPr>
          <p:cNvPr id="23" name="Footer Placeholder 22"/>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1"/>
          <p:cNvSpPr>
            <a:spLocks noGrp="1"/>
          </p:cNvSpPr>
          <p:nvPr>
            <p:ph type="title"/>
          </p:nvPr>
        </p:nvSpPr>
        <p:spPr>
          <a:xfrm>
            <a:off x="640081" y="76200"/>
            <a:ext cx="11521441" cy="1143000"/>
          </a:xfrm>
        </p:spPr>
        <p:txBody>
          <a:bodyPr>
            <a:normAutofit fontScale="90000"/>
          </a:bodyPr>
          <a:lstStyle/>
          <a:p>
            <a:r>
              <a:rPr lang="en-US" sz="4000" b="1" dirty="0" smtClean="0">
                <a:latin typeface="Times New Roman" pitchFamily="18" charset="0"/>
                <a:cs typeface="Times New Roman" pitchFamily="18" charset="0"/>
              </a:rPr>
              <a:t>Unit-III: Combinational Logic Design Syllabus</a:t>
            </a:r>
            <a:r>
              <a:rPr lang="en-US" dirty="0" smtClean="0"/>
              <a:t/>
            </a:r>
            <a:br>
              <a:rPr lang="en-US" dirty="0" smtClean="0"/>
            </a:br>
            <a:endParaRPr lang="en-US" dirty="0" smtClean="0"/>
          </a:p>
        </p:txBody>
      </p:sp>
      <p:sp>
        <p:nvSpPr>
          <p:cNvPr id="1048595" name="Content Placeholder 2"/>
          <p:cNvSpPr>
            <a:spLocks noGrp="1"/>
          </p:cNvSpPr>
          <p:nvPr>
            <p:ph idx="1"/>
          </p:nvPr>
        </p:nvSpPr>
        <p:spPr>
          <a:xfrm>
            <a:off x="640081" y="609600"/>
            <a:ext cx="11521441" cy="5867400"/>
          </a:xfrm>
        </p:spPr>
        <p:txBody>
          <a:bodyPr>
            <a:normAutofit fontScale="96875"/>
          </a:bodyPr>
          <a:lstStyle/>
          <a:p>
            <a:r>
              <a:rPr lang="en-US" sz="3600" dirty="0" smtClean="0">
                <a:latin typeface="Times New Roman" pitchFamily="18" charset="0"/>
                <a:cs typeface="Times New Roman" pitchFamily="18" charset="0"/>
              </a:rPr>
              <a:t>Single output and multiple output combinational logic circuit design, AND-OR, OR-AND, and NAND/NOR realizations, Exclusive-OR and Equivalence functions</a:t>
            </a:r>
          </a:p>
          <a:p>
            <a:r>
              <a:rPr lang="en-US" sz="3600" dirty="0" smtClean="0">
                <a:latin typeface="Times New Roman" pitchFamily="18" charset="0"/>
                <a:cs typeface="Times New Roman" pitchFamily="18" charset="0"/>
              </a:rPr>
              <a:t> Binary adders/</a:t>
            </a:r>
            <a:r>
              <a:rPr lang="en-US" sz="3600" dirty="0" err="1" smtClean="0">
                <a:latin typeface="Times New Roman" pitchFamily="18" charset="0"/>
                <a:cs typeface="Times New Roman" pitchFamily="18" charset="0"/>
              </a:rPr>
              <a:t>subtractors</a:t>
            </a:r>
            <a:r>
              <a:rPr lang="en-US" sz="3600" dirty="0" smtClean="0">
                <a:latin typeface="Times New Roman" pitchFamily="18" charset="0"/>
                <a:cs typeface="Times New Roman" pitchFamily="18" charset="0"/>
              </a:rPr>
              <a:t>.</a:t>
            </a:r>
          </a:p>
          <a:p>
            <a:r>
              <a:rPr lang="en-US" sz="3600" dirty="0" smtClean="0">
                <a:latin typeface="Times New Roman" pitchFamily="18" charset="0"/>
                <a:cs typeface="Times New Roman" pitchFamily="18" charset="0"/>
              </a:rPr>
              <a:t>Encoder, Decoder, Multiplexer, </a:t>
            </a:r>
            <a:r>
              <a:rPr lang="en-US" sz="3600" dirty="0" err="1" smtClean="0">
                <a:latin typeface="Times New Roman" pitchFamily="18" charset="0"/>
                <a:cs typeface="Times New Roman" pitchFamily="18" charset="0"/>
              </a:rPr>
              <a:t>Demultiplexer</a:t>
            </a:r>
            <a:r>
              <a:rPr lang="en-US" sz="3600" dirty="0" smtClean="0">
                <a:latin typeface="Times New Roman" pitchFamily="18" charset="0"/>
                <a:cs typeface="Times New Roman" pitchFamily="18" charset="0"/>
              </a:rPr>
              <a:t>, MUX realization of switching functions, Parity bit generator, Code-converters.</a:t>
            </a:r>
          </a:p>
          <a:p>
            <a:r>
              <a:rPr lang="en-US" sz="3600" dirty="0" smtClean="0">
                <a:latin typeface="Times New Roman" pitchFamily="18" charset="0"/>
                <a:cs typeface="Times New Roman" pitchFamily="18" charset="0"/>
              </a:rPr>
              <a:t>Contact Networks, Hazards and hazard free realizations.</a:t>
            </a:r>
          </a:p>
          <a:p>
            <a:r>
              <a:rPr lang="en-US" sz="3600" dirty="0" smtClean="0">
                <a:latin typeface="Times New Roman" pitchFamily="18" charset="0"/>
                <a:cs typeface="Times New Roman" pitchFamily="18" charset="0"/>
              </a:rPr>
              <a:t>Applications: Design of a 16-bit Magnitude Comparator</a:t>
            </a:r>
            <a:endParaRPr lang="en-US"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EBE9336-9AAF-451A-8E4E-FB226C46A44D}"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1" name="Rectangle 2"/>
          <p:cNvSpPr txBox="1">
            <a:spLocks noChangeArrowheads="1"/>
          </p:cNvSpPr>
          <p:nvPr/>
        </p:nvSpPr>
        <p:spPr>
          <a:xfrm>
            <a:off x="2" y="4572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Logic diagram for full adder</a:t>
            </a:r>
          </a:p>
        </p:txBody>
      </p:sp>
      <p:pic>
        <p:nvPicPr>
          <p:cNvPr id="2097173" name="Picture 3" descr="4"/>
          <p:cNvPicPr>
            <a:picLocks noChangeAspect="1" noChangeArrowheads="1"/>
          </p:cNvPicPr>
          <p:nvPr/>
        </p:nvPicPr>
        <p:blipFill>
          <a:blip r:embed="rId2" cstate="print">
            <a:lum bright="-30000" contrast="42000"/>
          </a:blip>
          <a:srcRect/>
          <a:stretch>
            <a:fillRect/>
          </a:stretch>
        </p:blipFill>
        <p:spPr bwMode="auto">
          <a:xfrm>
            <a:off x="2667002" y="1295400"/>
            <a:ext cx="7305207" cy="5181600"/>
          </a:xfrm>
          <a:prstGeom prst="rect">
            <a:avLst/>
          </a:prstGeom>
          <a:noFill/>
          <a:ln w="9525">
            <a:noFill/>
            <a:miter lim="800000"/>
            <a:headEnd/>
            <a:tailEnd/>
          </a:ln>
        </p:spPr>
      </p:pic>
      <p:pic>
        <p:nvPicPr>
          <p:cNvPr id="2097174" name="Picture 2"/>
          <p:cNvPicPr>
            <a:picLocks noChangeAspect="1" noChangeArrowheads="1"/>
          </p:cNvPicPr>
          <p:nvPr/>
        </p:nvPicPr>
        <p:blipFill>
          <a:blip r:embed="rId3" cstate="print"/>
          <a:srcRect/>
          <a:stretch>
            <a:fillRect/>
          </a:stretch>
        </p:blipFill>
        <p:spPr bwMode="auto">
          <a:xfrm>
            <a:off x="9982200" y="1676400"/>
            <a:ext cx="2590800" cy="914400"/>
          </a:xfrm>
          <a:prstGeom prst="rect">
            <a:avLst/>
          </a:prstGeom>
          <a:noFill/>
          <a:ln w="9525">
            <a:noFill/>
            <a:miter lim="800000"/>
            <a:headEnd/>
            <a:tailEnd/>
          </a:ln>
          <a:effectLst/>
        </p:spPr>
      </p:pic>
      <p:sp>
        <p:nvSpPr>
          <p:cNvPr id="1048762" name="Rectangle 5"/>
          <p:cNvSpPr/>
          <p:nvPr/>
        </p:nvSpPr>
        <p:spPr>
          <a:xfrm>
            <a:off x="9906000" y="4343404"/>
            <a:ext cx="2895600" cy="461665"/>
          </a:xfrm>
          <a:prstGeom prst="rect">
            <a:avLst/>
          </a:prstGeom>
        </p:spPr>
        <p:txBody>
          <a:bodyPr wrap="square">
            <a:spAutoFit/>
          </a:bodyPr>
          <a:lstStyle/>
          <a:p>
            <a:r>
              <a:rPr lang="en-US" sz="2400" dirty="0" smtClean="0">
                <a:latin typeface="Times New Roman" pitchFamily="18" charset="0"/>
                <a:cs typeface="Times New Roman" pitchFamily="18" charset="0"/>
              </a:rPr>
              <a:t>= A B + A </a:t>
            </a:r>
            <a:r>
              <a:rPr lang="en-US" sz="2400" dirty="0" err="1" smtClean="0">
                <a:latin typeface="Times New Roman" pitchFamily="18" charset="0"/>
                <a:cs typeface="Times New Roman" pitchFamily="18" charset="0"/>
              </a:rPr>
              <a:t>C</a:t>
            </a:r>
            <a:r>
              <a:rPr lang="en-US" sz="2400" baseline="-25000" dirty="0" err="1" smtClean="0">
                <a:latin typeface="Times New Roman" pitchFamily="18" charset="0"/>
                <a:cs typeface="Times New Roman" pitchFamily="18" charset="0"/>
              </a:rPr>
              <a:t>in</a:t>
            </a:r>
            <a:r>
              <a:rPr lang="en-US" sz="2400" baseline="-250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 + B </a:t>
            </a:r>
            <a:r>
              <a:rPr lang="en-US" sz="2400" dirty="0" err="1" smtClean="0">
                <a:latin typeface="Times New Roman" pitchFamily="18" charset="0"/>
                <a:cs typeface="Times New Roman" pitchFamily="18" charset="0"/>
              </a:rPr>
              <a:t>C</a:t>
            </a:r>
            <a:r>
              <a:rPr lang="en-US" sz="2400" baseline="-25000" dirty="0" err="1" smtClean="0">
                <a:latin typeface="Times New Roman" pitchFamily="18" charset="0"/>
                <a:cs typeface="Times New Roman" pitchFamily="18" charset="0"/>
              </a:rPr>
              <a:t>in</a:t>
            </a:r>
            <a:endParaRPr lang="en-US" sz="2400" dirty="0"/>
          </a:p>
        </p:txBody>
      </p:sp>
      <p:sp>
        <p:nvSpPr>
          <p:cNvPr id="6" name="Date Placeholder 5"/>
          <p:cNvSpPr>
            <a:spLocks noGrp="1"/>
          </p:cNvSpPr>
          <p:nvPr>
            <p:ph type="dt" sz="half" idx="10"/>
          </p:nvPr>
        </p:nvSpPr>
        <p:spPr/>
        <p:txBody>
          <a:bodyPr/>
          <a:lstStyle/>
          <a:p>
            <a:fld id="{D7D6E6FA-70D6-4681-9028-B53C67AA0283}" type="datetime1">
              <a:rPr lang="en-US" smtClean="0"/>
              <a:t>3/27/2021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8" name="Footer Placeholder 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Rectangle 2"/>
          <p:cNvSpPr txBox="1">
            <a:spLocks noChangeArrowheads="1"/>
          </p:cNvSpPr>
          <p:nvPr/>
        </p:nvSpPr>
        <p:spPr>
          <a:xfrm>
            <a:off x="304802" y="0"/>
            <a:ext cx="12255500" cy="1555750"/>
          </a:xfrm>
          <a:prstGeom prst="rect">
            <a:avLst/>
          </a:prstGeom>
        </p:spPr>
        <p:txBody>
          <a:bodyPr vert="horz" lIns="91440" tIns="45720" rIns="91440" bIns="45720" rtlCol="0" anchor="ctr">
            <a:noAutofit/>
          </a:bodyPr>
          <a:lstStyle/>
          <a:p>
            <a:pPr marL="0" marR="0" lvl="0" indent="0" algn="ctr" defTabSz="914400" rtl="0" eaLnBrk="1" fontAlgn="auto" latinLnBrk="0" hangingPunct="1">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Implementation of full adder with two half adders and an OR gate</a:t>
            </a:r>
          </a:p>
        </p:txBody>
      </p:sp>
      <p:pic>
        <p:nvPicPr>
          <p:cNvPr id="2097175" name="Picture 3" descr="5"/>
          <p:cNvPicPr>
            <a:picLocks noChangeAspect="1" noChangeArrowheads="1"/>
          </p:cNvPicPr>
          <p:nvPr/>
        </p:nvPicPr>
        <p:blipFill>
          <a:blip r:embed="rId2" cstate="print">
            <a:lum bright="-54000" contrast="72000"/>
          </a:blip>
          <a:srcRect l="3792" r="1603"/>
          <a:stretch>
            <a:fillRect/>
          </a:stretch>
        </p:blipFill>
        <p:spPr bwMode="auto">
          <a:xfrm>
            <a:off x="6096002" y="1447800"/>
            <a:ext cx="6248400" cy="4724400"/>
          </a:xfrm>
          <a:prstGeom prst="rect">
            <a:avLst/>
          </a:prstGeom>
          <a:noFill/>
          <a:ln w="9525">
            <a:noFill/>
            <a:miter lim="800000"/>
            <a:headEnd/>
            <a:tailEnd/>
          </a:ln>
        </p:spPr>
      </p:pic>
      <p:pic>
        <p:nvPicPr>
          <p:cNvPr id="2097176" name="Picture 2"/>
          <p:cNvPicPr>
            <a:picLocks noChangeAspect="1" noChangeArrowheads="1"/>
          </p:cNvPicPr>
          <p:nvPr/>
        </p:nvPicPr>
        <p:blipFill>
          <a:blip r:embed="rId3" cstate="print"/>
          <a:srcRect/>
          <a:stretch>
            <a:fillRect/>
          </a:stretch>
        </p:blipFill>
        <p:spPr bwMode="auto">
          <a:xfrm>
            <a:off x="2" y="1371600"/>
            <a:ext cx="5943600" cy="54864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5BDCF596-8279-4D03-A343-4A61CBE2DB5D}"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7" name="Picture 2"/>
          <p:cNvPicPr>
            <a:picLocks noChangeAspect="1" noChangeArrowheads="1"/>
          </p:cNvPicPr>
          <p:nvPr/>
        </p:nvPicPr>
        <p:blipFill>
          <a:blip r:embed="rId2" cstate="print"/>
          <a:srcRect/>
          <a:stretch>
            <a:fillRect/>
          </a:stretch>
        </p:blipFill>
        <p:spPr bwMode="auto">
          <a:xfrm>
            <a:off x="2200277" y="0"/>
            <a:ext cx="7934325" cy="68580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8BC76A73-7A85-41D0-9A45-3C31C7B95A31}" type="datetime1">
              <a:rPr lang="en-US" smtClean="0"/>
              <a:t>3/27/2021</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Footer Placeholder 4"/>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2"/>
          <p:cNvPicPr>
            <a:picLocks noChangeAspect="1" noChangeArrowheads="1"/>
          </p:cNvPicPr>
          <p:nvPr/>
        </p:nvPicPr>
        <p:blipFill>
          <a:blip r:embed="rId2" cstate="print"/>
          <a:srcRect/>
          <a:stretch>
            <a:fillRect/>
          </a:stretch>
        </p:blipFill>
        <p:spPr bwMode="auto">
          <a:xfrm>
            <a:off x="1981201" y="228600"/>
            <a:ext cx="8001000" cy="6248400"/>
          </a:xfrm>
          <a:prstGeom prst="rect">
            <a:avLst/>
          </a:prstGeom>
          <a:noFill/>
          <a:ln w="9525">
            <a:noFill/>
            <a:miter lim="800000"/>
            <a:headEnd/>
            <a:tailEnd/>
          </a:ln>
          <a:effectLst/>
        </p:spPr>
      </p:pic>
      <p:sp>
        <p:nvSpPr>
          <p:cNvPr id="3" name="Date Placeholder 2"/>
          <p:cNvSpPr>
            <a:spLocks noGrp="1"/>
          </p:cNvSpPr>
          <p:nvPr>
            <p:ph type="dt" sz="half" idx="10"/>
          </p:nvPr>
        </p:nvSpPr>
        <p:spPr/>
        <p:txBody>
          <a:bodyPr/>
          <a:lstStyle/>
          <a:p>
            <a:fld id="{055D35CC-3208-4C4B-9978-2EB657E629D7}" type="datetime1">
              <a:rPr lang="en-US" smtClean="0"/>
              <a:t>3/27/2021</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4" name="Rectangle 2"/>
          <p:cNvSpPr txBox="1">
            <a:spLocks noChangeArrowheads="1"/>
          </p:cNvSpPr>
          <p:nvPr/>
        </p:nvSpPr>
        <p:spPr>
          <a:xfrm>
            <a:off x="2" y="304800"/>
            <a:ext cx="12801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Half Subtractor</a:t>
            </a:r>
          </a:p>
        </p:txBody>
      </p:sp>
      <p:sp>
        <p:nvSpPr>
          <p:cNvPr id="1048765" name="Rectangle 3"/>
          <p:cNvSpPr txBox="1">
            <a:spLocks noChangeArrowheads="1"/>
          </p:cNvSpPr>
          <p:nvPr/>
        </p:nvSpPr>
        <p:spPr>
          <a:xfrm>
            <a:off x="457201" y="1600201"/>
            <a:ext cx="11887200" cy="4302125"/>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pPr>
            <a:r>
              <a:rPr kumimoji="0" lang="en-US" sz="36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 combinational circuit that subtracts two bits and produces their difference is called </a:t>
            </a:r>
            <a:r>
              <a:rPr kumimoji="0" lang="en-US" sz="3600" u="none" strike="noStrike" kern="1200" cap="none" spc="0" normalizeH="0" baseline="0" noProof="0" dirty="0" smtClean="0">
                <a:ln>
                  <a:noFill/>
                </a:ln>
                <a:solidFill>
                  <a:srgbClr val="00B050"/>
                </a:solidFill>
                <a:effectLst/>
                <a:uLnTx/>
                <a:uFillTx/>
                <a:latin typeface="Times New Roman" pitchFamily="18" charset="0"/>
                <a:cs typeface="Times New Roman" pitchFamily="18" charset="0"/>
              </a:rPr>
              <a:t>Half Subtractor</a:t>
            </a:r>
            <a:r>
              <a:rPr kumimoji="0" lang="en-US" sz="360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It also has an output to specify if a 1 has been borrowed.</a:t>
            </a:r>
          </a:p>
        </p:txBody>
      </p:sp>
      <p:grpSp>
        <p:nvGrpSpPr>
          <p:cNvPr id="130" name="Group 18"/>
          <p:cNvGrpSpPr/>
          <p:nvPr/>
        </p:nvGrpSpPr>
        <p:grpSpPr bwMode="auto">
          <a:xfrm>
            <a:off x="1600351" y="3810000"/>
            <a:ext cx="9981748" cy="2362200"/>
            <a:chOff x="7" y="2304"/>
            <a:chExt cx="5835" cy="1152"/>
          </a:xfrm>
        </p:grpSpPr>
        <p:sp>
          <p:nvSpPr>
            <p:cNvPr id="1048766" name="Rectangle 4"/>
            <p:cNvSpPr>
              <a:spLocks noChangeArrowheads="1"/>
            </p:cNvSpPr>
            <p:nvPr/>
          </p:nvSpPr>
          <p:spPr bwMode="auto">
            <a:xfrm>
              <a:off x="1878" y="2304"/>
              <a:ext cx="1632" cy="1152"/>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48767" name="Line 5"/>
            <p:cNvSpPr>
              <a:spLocks noChangeShapeType="1"/>
            </p:cNvSpPr>
            <p:nvPr/>
          </p:nvSpPr>
          <p:spPr bwMode="auto">
            <a:xfrm>
              <a:off x="1152" y="2592"/>
              <a:ext cx="720" cy="0"/>
            </a:xfrm>
            <a:prstGeom prst="line">
              <a:avLst/>
            </a:prstGeom>
            <a:noFill/>
            <a:ln w="9525">
              <a:solidFill>
                <a:schemeClr val="tx1"/>
              </a:solidFill>
              <a:miter lim="800000"/>
              <a:headEnd/>
              <a:tailEnd type="triangle" w="med" len="med"/>
            </a:ln>
          </p:spPr>
          <p:txBody>
            <a:bodyPr wrap="none"/>
            <a:lstStyle/>
            <a:p>
              <a:endParaRPr lang="en-US"/>
            </a:p>
          </p:txBody>
        </p:sp>
        <p:sp>
          <p:nvSpPr>
            <p:cNvPr id="1048768" name="Line 6"/>
            <p:cNvSpPr>
              <a:spLocks noChangeShapeType="1"/>
            </p:cNvSpPr>
            <p:nvPr/>
          </p:nvSpPr>
          <p:spPr bwMode="auto">
            <a:xfrm>
              <a:off x="1200" y="3168"/>
              <a:ext cx="672" cy="0"/>
            </a:xfrm>
            <a:prstGeom prst="line">
              <a:avLst/>
            </a:prstGeom>
            <a:noFill/>
            <a:ln w="9525">
              <a:solidFill>
                <a:schemeClr val="tx1"/>
              </a:solidFill>
              <a:miter lim="800000"/>
              <a:headEnd/>
              <a:tailEnd type="triangle" w="med" len="med"/>
            </a:ln>
          </p:spPr>
          <p:txBody>
            <a:bodyPr wrap="none"/>
            <a:lstStyle/>
            <a:p>
              <a:endParaRPr lang="en-US"/>
            </a:p>
          </p:txBody>
        </p:sp>
        <p:sp>
          <p:nvSpPr>
            <p:cNvPr id="1048769" name="Line 7"/>
            <p:cNvSpPr>
              <a:spLocks noChangeShapeType="1"/>
            </p:cNvSpPr>
            <p:nvPr/>
          </p:nvSpPr>
          <p:spPr bwMode="auto">
            <a:xfrm>
              <a:off x="3504" y="2544"/>
              <a:ext cx="576" cy="0"/>
            </a:xfrm>
            <a:prstGeom prst="line">
              <a:avLst/>
            </a:prstGeom>
            <a:noFill/>
            <a:ln w="9525">
              <a:solidFill>
                <a:schemeClr val="tx1"/>
              </a:solidFill>
              <a:miter lim="800000"/>
              <a:headEnd/>
              <a:tailEnd type="triangle" w="med" len="med"/>
            </a:ln>
          </p:spPr>
          <p:txBody>
            <a:bodyPr wrap="none"/>
            <a:lstStyle/>
            <a:p>
              <a:endParaRPr lang="en-US"/>
            </a:p>
          </p:txBody>
        </p:sp>
        <p:sp>
          <p:nvSpPr>
            <p:cNvPr id="1048770" name="Line 8"/>
            <p:cNvSpPr>
              <a:spLocks noChangeShapeType="1"/>
            </p:cNvSpPr>
            <p:nvPr/>
          </p:nvSpPr>
          <p:spPr bwMode="auto">
            <a:xfrm>
              <a:off x="3504" y="3120"/>
              <a:ext cx="528" cy="0"/>
            </a:xfrm>
            <a:prstGeom prst="line">
              <a:avLst/>
            </a:prstGeom>
            <a:noFill/>
            <a:ln w="9525">
              <a:solidFill>
                <a:schemeClr val="tx1"/>
              </a:solidFill>
              <a:miter lim="800000"/>
              <a:headEnd/>
              <a:tailEnd type="triangle" w="med" len="med"/>
            </a:ln>
          </p:spPr>
          <p:txBody>
            <a:bodyPr wrap="none"/>
            <a:lstStyle/>
            <a:p>
              <a:endParaRPr lang="en-US"/>
            </a:p>
          </p:txBody>
        </p:sp>
        <p:sp>
          <p:nvSpPr>
            <p:cNvPr id="1048771" name="Text Box 9"/>
            <p:cNvSpPr txBox="1">
              <a:spLocks noChangeArrowheads="1"/>
            </p:cNvSpPr>
            <p:nvPr/>
          </p:nvSpPr>
          <p:spPr bwMode="auto">
            <a:xfrm>
              <a:off x="2112" y="2688"/>
              <a:ext cx="1440" cy="225"/>
            </a:xfrm>
            <a:prstGeom prst="rect">
              <a:avLst/>
            </a:prstGeom>
            <a:noFill/>
            <a:ln w="9525">
              <a:noFill/>
              <a:miter lim="800000"/>
              <a:headEnd/>
              <a:tailEnd/>
            </a:ln>
          </p:spPr>
          <p:txBody>
            <a:bodyPr>
              <a:spAutoFit/>
            </a:bodyPr>
            <a:lstStyle/>
            <a:p>
              <a:pPr eaLnBrk="1" hangingPunct="1">
                <a:spcBef>
                  <a:spcPct val="50000"/>
                </a:spcBef>
              </a:pPr>
              <a:r>
                <a:rPr lang="en-US" sz="2400" dirty="0" smtClean="0">
                  <a:latin typeface="Times New Roman" pitchFamily="18" charset="0"/>
                  <a:cs typeface="Times New Roman" pitchFamily="18" charset="0"/>
                </a:rPr>
                <a:t>Half  </a:t>
              </a:r>
              <a:r>
                <a:rPr lang="en-US" sz="2400" dirty="0">
                  <a:latin typeface="Times New Roman" pitchFamily="18" charset="0"/>
                  <a:cs typeface="Times New Roman" pitchFamily="18" charset="0"/>
                </a:rPr>
                <a:t>Subtractor</a:t>
              </a:r>
            </a:p>
          </p:txBody>
        </p:sp>
        <p:sp>
          <p:nvSpPr>
            <p:cNvPr id="1048772" name="Text Box 10"/>
            <p:cNvSpPr txBox="1">
              <a:spLocks noChangeArrowheads="1"/>
            </p:cNvSpPr>
            <p:nvPr/>
          </p:nvSpPr>
          <p:spPr bwMode="auto">
            <a:xfrm>
              <a:off x="816" y="2448"/>
              <a:ext cx="288" cy="225"/>
            </a:xfrm>
            <a:prstGeom prst="rect">
              <a:avLst/>
            </a:prstGeom>
            <a:noFill/>
            <a:ln w="9525">
              <a:noFill/>
              <a:miter lim="800000"/>
              <a:headEnd/>
              <a:tailEnd/>
            </a:ln>
          </p:spPr>
          <p:txBody>
            <a:bodyPr>
              <a:spAutoFit/>
            </a:bodyPr>
            <a:lstStyle/>
            <a:p>
              <a:pPr eaLnBrk="1" hangingPunct="1">
                <a:spcBef>
                  <a:spcPct val="50000"/>
                </a:spcBef>
              </a:pPr>
              <a:r>
                <a:rPr lang="en-US" sz="2400"/>
                <a:t>A</a:t>
              </a:r>
            </a:p>
          </p:txBody>
        </p:sp>
        <p:sp>
          <p:nvSpPr>
            <p:cNvPr id="1048773" name="Text Box 11"/>
            <p:cNvSpPr txBox="1">
              <a:spLocks noChangeArrowheads="1"/>
            </p:cNvSpPr>
            <p:nvPr/>
          </p:nvSpPr>
          <p:spPr bwMode="auto">
            <a:xfrm>
              <a:off x="816" y="2976"/>
              <a:ext cx="288" cy="225"/>
            </a:xfrm>
            <a:prstGeom prst="rect">
              <a:avLst/>
            </a:prstGeom>
            <a:noFill/>
            <a:ln w="9525">
              <a:noFill/>
              <a:miter lim="800000"/>
              <a:headEnd/>
              <a:tailEnd/>
            </a:ln>
          </p:spPr>
          <p:txBody>
            <a:bodyPr>
              <a:spAutoFit/>
            </a:bodyPr>
            <a:lstStyle/>
            <a:p>
              <a:pPr eaLnBrk="1" hangingPunct="1">
                <a:spcBef>
                  <a:spcPct val="50000"/>
                </a:spcBef>
              </a:pPr>
              <a:r>
                <a:rPr lang="en-US" sz="2400"/>
                <a:t>B</a:t>
              </a:r>
            </a:p>
          </p:txBody>
        </p:sp>
        <p:sp>
          <p:nvSpPr>
            <p:cNvPr id="1048774" name="Text Box 12"/>
            <p:cNvSpPr txBox="1">
              <a:spLocks noChangeArrowheads="1"/>
            </p:cNvSpPr>
            <p:nvPr/>
          </p:nvSpPr>
          <p:spPr bwMode="auto">
            <a:xfrm>
              <a:off x="4032" y="2400"/>
              <a:ext cx="1104" cy="22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Difference</a:t>
              </a:r>
            </a:p>
          </p:txBody>
        </p:sp>
        <p:sp>
          <p:nvSpPr>
            <p:cNvPr id="1048775" name="Text Box 13"/>
            <p:cNvSpPr txBox="1">
              <a:spLocks noChangeArrowheads="1"/>
            </p:cNvSpPr>
            <p:nvPr/>
          </p:nvSpPr>
          <p:spPr bwMode="auto">
            <a:xfrm>
              <a:off x="4128" y="2976"/>
              <a:ext cx="768" cy="22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Borrow</a:t>
              </a:r>
            </a:p>
          </p:txBody>
        </p:sp>
        <p:sp>
          <p:nvSpPr>
            <p:cNvPr id="1048776" name="AutoShape 14"/>
            <p:cNvSpPr/>
            <p:nvPr/>
          </p:nvSpPr>
          <p:spPr bwMode="auto">
            <a:xfrm>
              <a:off x="5040" y="2448"/>
              <a:ext cx="96" cy="1008"/>
            </a:xfrm>
            <a:prstGeom prst="rightBrace">
              <a:avLst>
                <a:gd name="adj1" fmla="val 87500"/>
                <a:gd name="adj2" fmla="val 50000"/>
              </a:avLst>
            </a:prstGeom>
            <a:noFill/>
            <a:ln w="9525">
              <a:solidFill>
                <a:schemeClr val="tx1"/>
              </a:solidFill>
              <a:miter lim="800000"/>
              <a:headEnd/>
              <a:tailEnd/>
            </a:ln>
          </p:spPr>
          <p:txBody>
            <a:bodyPr wrap="none" anchor="ctr"/>
            <a:lstStyle/>
            <a:p>
              <a:endParaRPr lang="en-US"/>
            </a:p>
          </p:txBody>
        </p:sp>
        <p:sp>
          <p:nvSpPr>
            <p:cNvPr id="1048777" name="Text Box 15"/>
            <p:cNvSpPr txBox="1">
              <a:spLocks noChangeArrowheads="1"/>
            </p:cNvSpPr>
            <p:nvPr/>
          </p:nvSpPr>
          <p:spPr bwMode="auto">
            <a:xfrm>
              <a:off x="5136" y="2640"/>
              <a:ext cx="706" cy="225"/>
            </a:xfrm>
            <a:prstGeom prst="rect">
              <a:avLst/>
            </a:prstGeom>
            <a:noFill/>
            <a:ln w="9525">
              <a:noFill/>
              <a:miter lim="800000"/>
              <a:headEnd/>
              <a:tailEnd/>
            </a:ln>
          </p:spPr>
          <p:txBody>
            <a:bodyPr wrap="square">
              <a:spAutoFit/>
            </a:bodyPr>
            <a:lstStyle/>
            <a:p>
              <a:pPr eaLnBrk="1" hangingPunct="1">
                <a:spcBef>
                  <a:spcPct val="50000"/>
                </a:spcBef>
              </a:pPr>
              <a:r>
                <a:rPr lang="en-US" sz="2400" dirty="0">
                  <a:latin typeface="Times New Roman" pitchFamily="18" charset="0"/>
                  <a:cs typeface="Times New Roman" pitchFamily="18" charset="0"/>
                </a:rPr>
                <a:t>Outputs</a:t>
              </a:r>
            </a:p>
          </p:txBody>
        </p:sp>
        <p:sp>
          <p:nvSpPr>
            <p:cNvPr id="1048778" name="AutoShape 16"/>
            <p:cNvSpPr/>
            <p:nvPr/>
          </p:nvSpPr>
          <p:spPr bwMode="auto">
            <a:xfrm>
              <a:off x="576" y="2544"/>
              <a:ext cx="48" cy="816"/>
            </a:xfrm>
            <a:prstGeom prst="leftBrace">
              <a:avLst>
                <a:gd name="adj1" fmla="val 141667"/>
                <a:gd name="adj2" fmla="val 50000"/>
              </a:avLst>
            </a:prstGeom>
            <a:noFill/>
            <a:ln w="9525">
              <a:solidFill>
                <a:schemeClr val="tx1"/>
              </a:solidFill>
              <a:miter lim="800000"/>
              <a:headEnd/>
              <a:tailEnd/>
            </a:ln>
          </p:spPr>
          <p:txBody>
            <a:bodyPr wrap="none" anchor="ctr"/>
            <a:lstStyle/>
            <a:p>
              <a:endParaRPr lang="en-US"/>
            </a:p>
          </p:txBody>
        </p:sp>
        <p:sp>
          <p:nvSpPr>
            <p:cNvPr id="1048779" name="Text Box 17"/>
            <p:cNvSpPr txBox="1">
              <a:spLocks noChangeArrowheads="1"/>
            </p:cNvSpPr>
            <p:nvPr/>
          </p:nvSpPr>
          <p:spPr bwMode="auto">
            <a:xfrm>
              <a:off x="7" y="2832"/>
              <a:ext cx="617" cy="225"/>
            </a:xfrm>
            <a:prstGeom prst="rect">
              <a:avLst/>
            </a:prstGeom>
            <a:noFill/>
            <a:ln w="9525">
              <a:noFill/>
              <a:miter lim="800000"/>
              <a:headEnd/>
              <a:tailEnd/>
            </a:ln>
          </p:spPr>
          <p:txBody>
            <a:bodyPr wrap="square">
              <a:spAutoFit/>
            </a:bodyPr>
            <a:lstStyle/>
            <a:p>
              <a:pPr eaLnBrk="1" hangingPunct="1">
                <a:spcBef>
                  <a:spcPct val="50000"/>
                </a:spcBef>
              </a:pPr>
              <a:r>
                <a:rPr lang="en-US" sz="2400" dirty="0">
                  <a:latin typeface="Times New Roman" pitchFamily="18" charset="0"/>
                  <a:cs typeface="Times New Roman" pitchFamily="18" charset="0"/>
                </a:rPr>
                <a:t>inputs</a:t>
              </a:r>
              <a:endParaRPr lang="en-US" sz="1600" dirty="0">
                <a:latin typeface="Times New Roman" pitchFamily="18" charset="0"/>
                <a:cs typeface="Times New Roman" pitchFamily="18" charset="0"/>
              </a:endParaRPr>
            </a:p>
          </p:txBody>
        </p:sp>
      </p:grpSp>
      <p:sp>
        <p:nvSpPr>
          <p:cNvPr id="19" name="Date Placeholder 18"/>
          <p:cNvSpPr>
            <a:spLocks noGrp="1"/>
          </p:cNvSpPr>
          <p:nvPr>
            <p:ph type="dt" sz="half" idx="10"/>
          </p:nvPr>
        </p:nvSpPr>
        <p:spPr/>
        <p:txBody>
          <a:bodyPr/>
          <a:lstStyle/>
          <a:p>
            <a:fld id="{B45303B6-C34F-44E2-AC21-914179A3E419}" type="datetime1">
              <a:rPr lang="en-US" smtClean="0"/>
              <a:t>3/27/2021</a:t>
            </a:fld>
            <a:endParaRPr lang="en-US"/>
          </a:p>
        </p:txBody>
      </p:sp>
      <p:sp>
        <p:nvSpPr>
          <p:cNvPr id="20" name="Slide Number Placeholder 19"/>
          <p:cNvSpPr>
            <a:spLocks noGrp="1"/>
          </p:cNvSpPr>
          <p:nvPr>
            <p:ph type="sldNum" sz="quarter" idx="12"/>
          </p:nvPr>
        </p:nvSpPr>
        <p:spPr/>
        <p:txBody>
          <a:bodyPr/>
          <a:lstStyle/>
          <a:p>
            <a:fld id="{B6F15528-21DE-4FAA-801E-634DDDAF4B2B}" type="slidenum">
              <a:rPr lang="en-US" smtClean="0"/>
              <a:pPr/>
              <a:t>24</a:t>
            </a:fld>
            <a:endParaRPr lang="en-US"/>
          </a:p>
        </p:txBody>
      </p:sp>
      <p:sp>
        <p:nvSpPr>
          <p:cNvPr id="21" name="Footer Placeholder 20"/>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Title 1"/>
          <p:cNvSpPr>
            <a:spLocks noGrp="1"/>
          </p:cNvSpPr>
          <p:nvPr>
            <p:ph type="title"/>
          </p:nvPr>
        </p:nvSpPr>
        <p:spPr/>
        <p:txBody>
          <a:bodyPr/>
          <a:lstStyle/>
          <a:p>
            <a:r>
              <a:rPr lang="en-US" b="1" dirty="0" smtClean="0">
                <a:latin typeface="Times New Roman" pitchFamily="18" charset="0"/>
                <a:cs typeface="Times New Roman" pitchFamily="18" charset="0"/>
              </a:rPr>
              <a:t>Truth Table for Half Subtractor</a:t>
            </a:r>
            <a:endParaRPr lang="en-US" b="1" dirty="0">
              <a:latin typeface="Times New Roman" pitchFamily="18" charset="0"/>
              <a:cs typeface="Times New Roman" pitchFamily="18" charset="0"/>
            </a:endParaRPr>
          </a:p>
        </p:txBody>
      </p:sp>
      <p:pic>
        <p:nvPicPr>
          <p:cNvPr id="2097179" name="Picture 2"/>
          <p:cNvPicPr>
            <a:picLocks noChangeAspect="1" noChangeArrowheads="1"/>
          </p:cNvPicPr>
          <p:nvPr/>
        </p:nvPicPr>
        <p:blipFill>
          <a:blip r:embed="rId2" cstate="print"/>
          <a:srcRect/>
          <a:stretch>
            <a:fillRect/>
          </a:stretch>
        </p:blipFill>
        <p:spPr bwMode="auto">
          <a:xfrm>
            <a:off x="2667000" y="1828801"/>
            <a:ext cx="7086600" cy="34290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D1707D26-D5D8-4E87-803D-BD3CA8237A9F}"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Rectangle 2"/>
          <p:cNvSpPr txBox="1">
            <a:spLocks noChangeArrowheads="1"/>
          </p:cNvSpPr>
          <p:nvPr/>
        </p:nvSpPr>
        <p:spPr>
          <a:xfrm>
            <a:off x="2" y="304800"/>
            <a:ext cx="12801600" cy="868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K map simplification for half subtractor</a:t>
            </a:r>
          </a:p>
        </p:txBody>
      </p:sp>
      <p:graphicFrame>
        <p:nvGraphicFramePr>
          <p:cNvPr id="4194310" name="Group 3"/>
          <p:cNvGraphicFramePr>
            <a:graphicFrameLocks noGrp="1"/>
          </p:cNvGraphicFramePr>
          <p:nvPr/>
        </p:nvGraphicFramePr>
        <p:xfrm>
          <a:off x="3657602" y="2895600"/>
          <a:ext cx="1295400" cy="1041400"/>
        </p:xfrm>
        <a:graphic>
          <a:graphicData uri="http://schemas.openxmlformats.org/drawingml/2006/table">
            <a:tbl>
              <a:tblPr/>
              <a:tblGrid>
                <a:gridCol w="647700"/>
                <a:gridCol w="647700"/>
              </a:tblGrid>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782" name="Line 14"/>
          <p:cNvSpPr>
            <a:spLocks noChangeShapeType="1"/>
          </p:cNvSpPr>
          <p:nvPr/>
        </p:nvSpPr>
        <p:spPr bwMode="auto">
          <a:xfrm flipH="1" flipV="1">
            <a:off x="3276600" y="2438400"/>
            <a:ext cx="381000" cy="457200"/>
          </a:xfrm>
          <a:prstGeom prst="line">
            <a:avLst/>
          </a:prstGeom>
          <a:noFill/>
          <a:ln w="9525">
            <a:solidFill>
              <a:schemeClr val="tx1"/>
            </a:solidFill>
            <a:miter lim="800000"/>
            <a:headEnd/>
            <a:tailEnd/>
          </a:ln>
        </p:spPr>
        <p:txBody>
          <a:bodyPr wrap="none"/>
          <a:lstStyle/>
          <a:p>
            <a:endParaRPr lang="en-US"/>
          </a:p>
        </p:txBody>
      </p:sp>
      <p:sp>
        <p:nvSpPr>
          <p:cNvPr id="1048783" name="Text Box 15"/>
          <p:cNvSpPr txBox="1">
            <a:spLocks noChangeArrowheads="1"/>
          </p:cNvSpPr>
          <p:nvPr/>
        </p:nvSpPr>
        <p:spPr bwMode="auto">
          <a:xfrm>
            <a:off x="3352800" y="2209800"/>
            <a:ext cx="381000" cy="457200"/>
          </a:xfrm>
          <a:prstGeom prst="rect">
            <a:avLst/>
          </a:prstGeom>
          <a:noFill/>
          <a:ln w="9525">
            <a:noFill/>
            <a:miter lim="800000"/>
            <a:headEnd/>
            <a:tailEnd/>
          </a:ln>
        </p:spPr>
        <p:txBody>
          <a:bodyPr>
            <a:spAutoFit/>
          </a:bodyPr>
          <a:lstStyle/>
          <a:p>
            <a:pPr eaLnBrk="1" hangingPunct="1">
              <a:spcBef>
                <a:spcPct val="50000"/>
              </a:spcBef>
            </a:pPr>
            <a:r>
              <a:rPr lang="en-US" sz="2400"/>
              <a:t>A</a:t>
            </a:r>
          </a:p>
        </p:txBody>
      </p:sp>
      <p:sp>
        <p:nvSpPr>
          <p:cNvPr id="1048784" name="Text Box 16"/>
          <p:cNvSpPr txBox="1">
            <a:spLocks noChangeArrowheads="1"/>
          </p:cNvSpPr>
          <p:nvPr/>
        </p:nvSpPr>
        <p:spPr bwMode="auto">
          <a:xfrm>
            <a:off x="2971800" y="2667000"/>
            <a:ext cx="381000" cy="457200"/>
          </a:xfrm>
          <a:prstGeom prst="rect">
            <a:avLst/>
          </a:prstGeom>
          <a:noFill/>
          <a:ln w="9525">
            <a:noFill/>
            <a:miter lim="800000"/>
            <a:headEnd/>
            <a:tailEnd/>
          </a:ln>
        </p:spPr>
        <p:txBody>
          <a:bodyPr>
            <a:spAutoFit/>
          </a:bodyPr>
          <a:lstStyle/>
          <a:p>
            <a:pPr eaLnBrk="1" hangingPunct="1">
              <a:spcBef>
                <a:spcPct val="50000"/>
              </a:spcBef>
            </a:pPr>
            <a:r>
              <a:rPr lang="en-US" sz="2400"/>
              <a:t>B</a:t>
            </a:r>
          </a:p>
        </p:txBody>
      </p:sp>
      <p:sp>
        <p:nvSpPr>
          <p:cNvPr id="1048785" name="Text Box 17"/>
          <p:cNvSpPr txBox="1">
            <a:spLocks noChangeArrowheads="1"/>
          </p:cNvSpPr>
          <p:nvPr/>
        </p:nvSpPr>
        <p:spPr bwMode="auto">
          <a:xfrm>
            <a:off x="3809999" y="236220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86" name="Text Box 18"/>
          <p:cNvSpPr txBox="1">
            <a:spLocks noChangeArrowheads="1"/>
          </p:cNvSpPr>
          <p:nvPr/>
        </p:nvSpPr>
        <p:spPr bwMode="auto">
          <a:xfrm>
            <a:off x="4419600" y="236220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787" name="Text Box 19"/>
          <p:cNvSpPr txBox="1">
            <a:spLocks noChangeArrowheads="1"/>
          </p:cNvSpPr>
          <p:nvPr/>
        </p:nvSpPr>
        <p:spPr bwMode="auto">
          <a:xfrm>
            <a:off x="3200400" y="297180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88" name="Text Box 20"/>
          <p:cNvSpPr txBox="1">
            <a:spLocks noChangeArrowheads="1"/>
          </p:cNvSpPr>
          <p:nvPr/>
        </p:nvSpPr>
        <p:spPr bwMode="auto">
          <a:xfrm>
            <a:off x="3200400" y="342900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graphicFrame>
        <p:nvGraphicFramePr>
          <p:cNvPr id="4194311" name="Group 21"/>
          <p:cNvGraphicFramePr>
            <a:graphicFrameLocks noGrp="1"/>
          </p:cNvGraphicFramePr>
          <p:nvPr/>
        </p:nvGraphicFramePr>
        <p:xfrm>
          <a:off x="7162802" y="2971800"/>
          <a:ext cx="1295400" cy="1041400"/>
        </p:xfrm>
        <a:graphic>
          <a:graphicData uri="http://schemas.openxmlformats.org/drawingml/2006/table">
            <a:tbl>
              <a:tblPr/>
              <a:tblGrid>
                <a:gridCol w="647700"/>
                <a:gridCol w="647700"/>
              </a:tblGrid>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r h="5207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789" name="Line 32"/>
          <p:cNvSpPr>
            <a:spLocks noChangeShapeType="1"/>
          </p:cNvSpPr>
          <p:nvPr/>
        </p:nvSpPr>
        <p:spPr bwMode="auto">
          <a:xfrm flipH="1" flipV="1">
            <a:off x="6781800" y="2514600"/>
            <a:ext cx="381000" cy="457200"/>
          </a:xfrm>
          <a:prstGeom prst="line">
            <a:avLst/>
          </a:prstGeom>
          <a:noFill/>
          <a:ln w="9525">
            <a:solidFill>
              <a:schemeClr val="tx1"/>
            </a:solidFill>
            <a:miter lim="800000"/>
            <a:headEnd/>
            <a:tailEnd/>
          </a:ln>
        </p:spPr>
        <p:txBody>
          <a:bodyPr wrap="none"/>
          <a:lstStyle/>
          <a:p>
            <a:endParaRPr lang="en-US"/>
          </a:p>
        </p:txBody>
      </p:sp>
      <p:sp>
        <p:nvSpPr>
          <p:cNvPr id="1048790" name="Text Box 33"/>
          <p:cNvSpPr txBox="1">
            <a:spLocks noChangeArrowheads="1"/>
          </p:cNvSpPr>
          <p:nvPr/>
        </p:nvSpPr>
        <p:spPr bwMode="auto">
          <a:xfrm>
            <a:off x="6858000" y="2286000"/>
            <a:ext cx="381000" cy="457200"/>
          </a:xfrm>
          <a:prstGeom prst="rect">
            <a:avLst/>
          </a:prstGeom>
          <a:noFill/>
          <a:ln w="9525">
            <a:noFill/>
            <a:miter lim="800000"/>
            <a:headEnd/>
            <a:tailEnd/>
          </a:ln>
        </p:spPr>
        <p:txBody>
          <a:bodyPr>
            <a:spAutoFit/>
          </a:bodyPr>
          <a:lstStyle/>
          <a:p>
            <a:pPr eaLnBrk="1" hangingPunct="1">
              <a:spcBef>
                <a:spcPct val="50000"/>
              </a:spcBef>
            </a:pPr>
            <a:r>
              <a:rPr lang="en-US" sz="2400"/>
              <a:t>A</a:t>
            </a:r>
          </a:p>
        </p:txBody>
      </p:sp>
      <p:sp>
        <p:nvSpPr>
          <p:cNvPr id="1048791" name="Text Box 34"/>
          <p:cNvSpPr txBox="1">
            <a:spLocks noChangeArrowheads="1"/>
          </p:cNvSpPr>
          <p:nvPr/>
        </p:nvSpPr>
        <p:spPr bwMode="auto">
          <a:xfrm>
            <a:off x="6477000" y="2743200"/>
            <a:ext cx="381000" cy="457200"/>
          </a:xfrm>
          <a:prstGeom prst="rect">
            <a:avLst/>
          </a:prstGeom>
          <a:noFill/>
          <a:ln w="9525">
            <a:noFill/>
            <a:miter lim="800000"/>
            <a:headEnd/>
            <a:tailEnd/>
          </a:ln>
        </p:spPr>
        <p:txBody>
          <a:bodyPr>
            <a:spAutoFit/>
          </a:bodyPr>
          <a:lstStyle/>
          <a:p>
            <a:pPr eaLnBrk="1" hangingPunct="1">
              <a:spcBef>
                <a:spcPct val="50000"/>
              </a:spcBef>
            </a:pPr>
            <a:r>
              <a:rPr lang="en-US" sz="2400"/>
              <a:t>B</a:t>
            </a:r>
          </a:p>
        </p:txBody>
      </p:sp>
      <p:sp>
        <p:nvSpPr>
          <p:cNvPr id="1048792" name="Text Box 35"/>
          <p:cNvSpPr txBox="1">
            <a:spLocks noChangeArrowheads="1"/>
          </p:cNvSpPr>
          <p:nvPr/>
        </p:nvSpPr>
        <p:spPr bwMode="auto">
          <a:xfrm>
            <a:off x="7315200" y="243840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93" name="Text Box 36"/>
          <p:cNvSpPr txBox="1">
            <a:spLocks noChangeArrowheads="1"/>
          </p:cNvSpPr>
          <p:nvPr/>
        </p:nvSpPr>
        <p:spPr bwMode="auto">
          <a:xfrm>
            <a:off x="7924800" y="243840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794" name="Text Box 37"/>
          <p:cNvSpPr txBox="1">
            <a:spLocks noChangeArrowheads="1"/>
          </p:cNvSpPr>
          <p:nvPr/>
        </p:nvSpPr>
        <p:spPr bwMode="auto">
          <a:xfrm>
            <a:off x="6705600" y="3048000"/>
            <a:ext cx="533400" cy="457200"/>
          </a:xfrm>
          <a:prstGeom prst="rect">
            <a:avLst/>
          </a:prstGeom>
          <a:noFill/>
          <a:ln w="9525">
            <a:noFill/>
            <a:miter lim="800000"/>
            <a:headEnd/>
            <a:tailEnd/>
          </a:ln>
        </p:spPr>
        <p:txBody>
          <a:bodyPr>
            <a:spAutoFit/>
          </a:bodyPr>
          <a:lstStyle/>
          <a:p>
            <a:pPr eaLnBrk="1" hangingPunct="1">
              <a:spcBef>
                <a:spcPct val="50000"/>
              </a:spcBef>
            </a:pPr>
            <a:r>
              <a:rPr lang="en-US" sz="2400"/>
              <a:t>0</a:t>
            </a:r>
          </a:p>
        </p:txBody>
      </p:sp>
      <p:sp>
        <p:nvSpPr>
          <p:cNvPr id="1048795" name="Text Box 38"/>
          <p:cNvSpPr txBox="1">
            <a:spLocks noChangeArrowheads="1"/>
          </p:cNvSpPr>
          <p:nvPr/>
        </p:nvSpPr>
        <p:spPr bwMode="auto">
          <a:xfrm>
            <a:off x="6705600" y="3505200"/>
            <a:ext cx="533400" cy="457200"/>
          </a:xfrm>
          <a:prstGeom prst="rect">
            <a:avLst/>
          </a:prstGeom>
          <a:noFill/>
          <a:ln w="9525">
            <a:noFill/>
            <a:miter lim="800000"/>
            <a:headEnd/>
            <a:tailEnd/>
          </a:ln>
        </p:spPr>
        <p:txBody>
          <a:bodyPr>
            <a:spAutoFit/>
          </a:bodyPr>
          <a:lstStyle/>
          <a:p>
            <a:pPr eaLnBrk="1" hangingPunct="1">
              <a:spcBef>
                <a:spcPct val="50000"/>
              </a:spcBef>
            </a:pPr>
            <a:r>
              <a:rPr lang="en-US" sz="2400"/>
              <a:t>1</a:t>
            </a:r>
          </a:p>
        </p:txBody>
      </p:sp>
      <p:sp>
        <p:nvSpPr>
          <p:cNvPr id="1048796" name="Text Box 39"/>
          <p:cNvSpPr txBox="1">
            <a:spLocks noChangeArrowheads="1"/>
          </p:cNvSpPr>
          <p:nvPr/>
        </p:nvSpPr>
        <p:spPr bwMode="auto">
          <a:xfrm>
            <a:off x="3429000" y="1676400"/>
            <a:ext cx="1981200" cy="457200"/>
          </a:xfrm>
          <a:prstGeom prst="rect">
            <a:avLst/>
          </a:prstGeom>
          <a:noFill/>
          <a:ln w="9525">
            <a:noFill/>
            <a:miter lim="800000"/>
            <a:headEnd/>
            <a:tailEnd/>
          </a:ln>
        </p:spPr>
        <p:txBody>
          <a:bodyPr>
            <a:spAutoFit/>
          </a:bodyPr>
          <a:lstStyle/>
          <a:p>
            <a:pPr eaLnBrk="1" hangingPunct="1">
              <a:spcBef>
                <a:spcPct val="50000"/>
              </a:spcBef>
            </a:pPr>
            <a:r>
              <a:rPr lang="en-US" sz="2400" b="1" dirty="0">
                <a:latin typeface="Times New Roman" pitchFamily="18" charset="0"/>
                <a:cs typeface="Times New Roman" pitchFamily="18" charset="0"/>
              </a:rPr>
              <a:t>For Borrow</a:t>
            </a:r>
          </a:p>
        </p:txBody>
      </p:sp>
      <p:sp>
        <p:nvSpPr>
          <p:cNvPr id="1048797" name="Text Box 40"/>
          <p:cNvSpPr txBox="1">
            <a:spLocks noChangeArrowheads="1"/>
          </p:cNvSpPr>
          <p:nvPr/>
        </p:nvSpPr>
        <p:spPr bwMode="auto">
          <a:xfrm>
            <a:off x="6858000" y="1524000"/>
            <a:ext cx="2438400" cy="457200"/>
          </a:xfrm>
          <a:prstGeom prst="rect">
            <a:avLst/>
          </a:prstGeom>
          <a:noFill/>
          <a:ln w="9525">
            <a:noFill/>
            <a:miter lim="800000"/>
            <a:headEnd/>
            <a:tailEnd/>
          </a:ln>
        </p:spPr>
        <p:txBody>
          <a:bodyPr>
            <a:spAutoFit/>
          </a:bodyPr>
          <a:lstStyle/>
          <a:p>
            <a:pPr eaLnBrk="1" hangingPunct="1">
              <a:spcBef>
                <a:spcPct val="50000"/>
              </a:spcBef>
            </a:pPr>
            <a:r>
              <a:rPr lang="en-US" sz="2400" b="1" dirty="0">
                <a:latin typeface="Times New Roman" pitchFamily="18" charset="0"/>
                <a:cs typeface="Times New Roman" pitchFamily="18" charset="0"/>
              </a:rPr>
              <a:t>For Difference</a:t>
            </a:r>
          </a:p>
        </p:txBody>
      </p:sp>
      <p:sp>
        <p:nvSpPr>
          <p:cNvPr id="1048798" name="Oval 50"/>
          <p:cNvSpPr>
            <a:spLocks noChangeArrowheads="1"/>
          </p:cNvSpPr>
          <p:nvPr/>
        </p:nvSpPr>
        <p:spPr bwMode="auto">
          <a:xfrm>
            <a:off x="3657600" y="3429000"/>
            <a:ext cx="609600" cy="4572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799" name="Oval 50"/>
          <p:cNvSpPr>
            <a:spLocks noChangeArrowheads="1"/>
          </p:cNvSpPr>
          <p:nvPr/>
        </p:nvSpPr>
        <p:spPr bwMode="auto">
          <a:xfrm>
            <a:off x="7162800" y="3505200"/>
            <a:ext cx="609600" cy="4572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00" name="Oval 50"/>
          <p:cNvSpPr>
            <a:spLocks noChangeArrowheads="1"/>
          </p:cNvSpPr>
          <p:nvPr/>
        </p:nvSpPr>
        <p:spPr bwMode="auto">
          <a:xfrm>
            <a:off x="7848600" y="3048000"/>
            <a:ext cx="5334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01" name="TextBox 25"/>
          <p:cNvSpPr txBox="1"/>
          <p:nvPr/>
        </p:nvSpPr>
        <p:spPr>
          <a:xfrm>
            <a:off x="2438400" y="4495804"/>
            <a:ext cx="27432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Borrow = A’ B</a:t>
            </a:r>
            <a:endParaRPr lang="en-US" sz="3200" dirty="0">
              <a:latin typeface="Times New Roman" pitchFamily="18" charset="0"/>
              <a:cs typeface="Times New Roman" pitchFamily="18" charset="0"/>
            </a:endParaRPr>
          </a:p>
        </p:txBody>
      </p:sp>
      <p:sp>
        <p:nvSpPr>
          <p:cNvPr id="1048802" name="TextBox 26"/>
          <p:cNvSpPr txBox="1"/>
          <p:nvPr/>
        </p:nvSpPr>
        <p:spPr>
          <a:xfrm>
            <a:off x="6705600" y="4343404"/>
            <a:ext cx="43434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Difference = A B’ + A’ B </a:t>
            </a:r>
            <a:endParaRPr lang="en-US" sz="3200" dirty="0">
              <a:latin typeface="Times New Roman" pitchFamily="18" charset="0"/>
              <a:cs typeface="Times New Roman" pitchFamily="18" charset="0"/>
            </a:endParaRPr>
          </a:p>
        </p:txBody>
      </p:sp>
      <p:sp>
        <p:nvSpPr>
          <p:cNvPr id="26" name="Date Placeholder 25"/>
          <p:cNvSpPr>
            <a:spLocks noGrp="1"/>
          </p:cNvSpPr>
          <p:nvPr>
            <p:ph type="dt" sz="half" idx="10"/>
          </p:nvPr>
        </p:nvSpPr>
        <p:spPr/>
        <p:txBody>
          <a:bodyPr/>
          <a:lstStyle/>
          <a:p>
            <a:fld id="{73B3867E-8A1F-411A-971D-59C61A460B95}" type="datetime1">
              <a:rPr lang="en-US" smtClean="0"/>
              <a:t>3/27/2021</a:t>
            </a:fld>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26</a:t>
            </a:fld>
            <a:endParaRPr lang="en-US"/>
          </a:p>
        </p:txBody>
      </p:sp>
      <p:sp>
        <p:nvSpPr>
          <p:cNvPr id="28" name="Footer Placeholder 2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3" name="Rectangle 2"/>
          <p:cNvSpPr txBox="1">
            <a:spLocks noChangeArrowheads="1"/>
          </p:cNvSpPr>
          <p:nvPr/>
        </p:nvSpPr>
        <p:spPr>
          <a:xfrm>
            <a:off x="2" y="6096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Logic diagram for half subtractor</a:t>
            </a:r>
          </a:p>
        </p:txBody>
      </p:sp>
      <p:pic>
        <p:nvPicPr>
          <p:cNvPr id="2097180" name="Picture 3" descr="6"/>
          <p:cNvPicPr>
            <a:picLocks noChangeAspect="1" noChangeArrowheads="1"/>
          </p:cNvPicPr>
          <p:nvPr/>
        </p:nvPicPr>
        <p:blipFill>
          <a:blip r:embed="rId2" cstate="print">
            <a:lum bright="-36000" contrast="54000"/>
          </a:blip>
          <a:srcRect/>
          <a:stretch>
            <a:fillRect/>
          </a:stretch>
        </p:blipFill>
        <p:spPr bwMode="auto">
          <a:xfrm>
            <a:off x="2895601" y="1905000"/>
            <a:ext cx="7010400" cy="4038600"/>
          </a:xfrm>
          <a:prstGeom prst="rect">
            <a:avLst/>
          </a:prstGeom>
          <a:noFill/>
          <a:ln w="9525">
            <a:noFill/>
            <a:miter lim="800000"/>
            <a:headEnd/>
            <a:tailEnd/>
          </a:ln>
        </p:spPr>
      </p:pic>
      <p:sp>
        <p:nvSpPr>
          <p:cNvPr id="4" name="Date Placeholder 3"/>
          <p:cNvSpPr>
            <a:spLocks noGrp="1"/>
          </p:cNvSpPr>
          <p:nvPr>
            <p:ph type="dt" sz="half" idx="10"/>
          </p:nvPr>
        </p:nvSpPr>
        <p:spPr/>
        <p:txBody>
          <a:bodyPr/>
          <a:lstStyle/>
          <a:p>
            <a:fld id="{E98571D0-8446-471F-9A99-3B63403AF5E2}"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4" name="Rectangle 2"/>
          <p:cNvSpPr txBox="1">
            <a:spLocks noChangeArrowheads="1"/>
          </p:cNvSpPr>
          <p:nvPr/>
        </p:nvSpPr>
        <p:spPr>
          <a:xfrm>
            <a:off x="2" y="6096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Full Subtractor</a:t>
            </a:r>
          </a:p>
        </p:txBody>
      </p:sp>
      <p:sp>
        <p:nvSpPr>
          <p:cNvPr id="1048805" name="Rectangle 3"/>
          <p:cNvSpPr>
            <a:spLocks noChangeArrowheads="1"/>
          </p:cNvSpPr>
          <p:nvPr/>
        </p:nvSpPr>
        <p:spPr bwMode="auto">
          <a:xfrm>
            <a:off x="4495800" y="3733800"/>
            <a:ext cx="2590800" cy="1828800"/>
          </a:xfrm>
          <a:prstGeom prst="rect">
            <a:avLst/>
          </a:prstGeom>
          <a:solidFill>
            <a:srgbClr val="FFFF00"/>
          </a:solid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06" name="Line 4"/>
          <p:cNvSpPr>
            <a:spLocks noChangeShapeType="1"/>
          </p:cNvSpPr>
          <p:nvPr/>
        </p:nvSpPr>
        <p:spPr bwMode="auto">
          <a:xfrm>
            <a:off x="3352800" y="4114800"/>
            <a:ext cx="1143000" cy="0"/>
          </a:xfrm>
          <a:prstGeom prst="line">
            <a:avLst/>
          </a:prstGeom>
          <a:noFill/>
          <a:ln w="9525">
            <a:solidFill>
              <a:schemeClr val="tx1"/>
            </a:solidFill>
            <a:miter lim="800000"/>
            <a:headEnd/>
            <a:tailEnd type="triangle" w="med" len="med"/>
          </a:ln>
        </p:spPr>
        <p:txBody>
          <a:bodyPr wrap="none"/>
          <a:lstStyle/>
          <a:p>
            <a:endParaRPr lang="en-US" sz="2400">
              <a:latin typeface="Times New Roman" pitchFamily="18" charset="0"/>
              <a:cs typeface="Times New Roman" pitchFamily="18" charset="0"/>
            </a:endParaRPr>
          </a:p>
        </p:txBody>
      </p:sp>
      <p:sp>
        <p:nvSpPr>
          <p:cNvPr id="1048807" name="Line 5"/>
          <p:cNvSpPr>
            <a:spLocks noChangeShapeType="1"/>
          </p:cNvSpPr>
          <p:nvPr/>
        </p:nvSpPr>
        <p:spPr bwMode="auto">
          <a:xfrm>
            <a:off x="3429000" y="5181600"/>
            <a:ext cx="1066800" cy="0"/>
          </a:xfrm>
          <a:prstGeom prst="line">
            <a:avLst/>
          </a:prstGeom>
          <a:noFill/>
          <a:ln w="9525">
            <a:solidFill>
              <a:schemeClr val="tx1"/>
            </a:solidFill>
            <a:miter lim="800000"/>
            <a:headEnd/>
            <a:tailEnd type="triangle" w="med" len="med"/>
          </a:ln>
        </p:spPr>
        <p:txBody>
          <a:bodyPr wrap="none"/>
          <a:lstStyle/>
          <a:p>
            <a:endParaRPr lang="en-US" sz="2400">
              <a:latin typeface="Times New Roman" pitchFamily="18" charset="0"/>
              <a:cs typeface="Times New Roman" pitchFamily="18" charset="0"/>
            </a:endParaRPr>
          </a:p>
        </p:txBody>
      </p:sp>
      <p:sp>
        <p:nvSpPr>
          <p:cNvPr id="1048808" name="Line 6"/>
          <p:cNvSpPr>
            <a:spLocks noChangeShapeType="1"/>
          </p:cNvSpPr>
          <p:nvPr/>
        </p:nvSpPr>
        <p:spPr bwMode="auto">
          <a:xfrm>
            <a:off x="7162802" y="4572000"/>
            <a:ext cx="914400" cy="0"/>
          </a:xfrm>
          <a:prstGeom prst="line">
            <a:avLst/>
          </a:prstGeom>
          <a:noFill/>
          <a:ln w="9525">
            <a:solidFill>
              <a:schemeClr val="tx1"/>
            </a:solidFill>
            <a:miter lim="800000"/>
            <a:headEnd/>
            <a:tailEnd type="triangle" w="med" len="med"/>
          </a:ln>
        </p:spPr>
        <p:txBody>
          <a:bodyPr wrap="none"/>
          <a:lstStyle/>
          <a:p>
            <a:endParaRPr lang="en-US" sz="2400">
              <a:latin typeface="Times New Roman" pitchFamily="18" charset="0"/>
              <a:cs typeface="Times New Roman" pitchFamily="18" charset="0"/>
            </a:endParaRPr>
          </a:p>
        </p:txBody>
      </p:sp>
      <p:sp>
        <p:nvSpPr>
          <p:cNvPr id="1048809" name="Text Box 7"/>
          <p:cNvSpPr txBox="1">
            <a:spLocks noChangeArrowheads="1"/>
          </p:cNvSpPr>
          <p:nvPr/>
        </p:nvSpPr>
        <p:spPr bwMode="auto">
          <a:xfrm>
            <a:off x="4800600" y="4343404"/>
            <a:ext cx="2286000" cy="46166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Full Subtractor</a:t>
            </a:r>
          </a:p>
        </p:txBody>
      </p:sp>
      <p:sp>
        <p:nvSpPr>
          <p:cNvPr id="1048810" name="Text Box 8"/>
          <p:cNvSpPr txBox="1">
            <a:spLocks noChangeArrowheads="1"/>
          </p:cNvSpPr>
          <p:nvPr/>
        </p:nvSpPr>
        <p:spPr bwMode="auto">
          <a:xfrm>
            <a:off x="2819400" y="3805538"/>
            <a:ext cx="457200" cy="46166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A</a:t>
            </a:r>
          </a:p>
        </p:txBody>
      </p:sp>
      <p:sp>
        <p:nvSpPr>
          <p:cNvPr id="1048811" name="Text Box 9"/>
          <p:cNvSpPr txBox="1">
            <a:spLocks noChangeArrowheads="1"/>
          </p:cNvSpPr>
          <p:nvPr/>
        </p:nvSpPr>
        <p:spPr bwMode="auto">
          <a:xfrm>
            <a:off x="2819400" y="4872339"/>
            <a:ext cx="457200" cy="46166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B</a:t>
            </a:r>
          </a:p>
        </p:txBody>
      </p:sp>
      <p:sp>
        <p:nvSpPr>
          <p:cNvPr id="1048812" name="Text Box 10"/>
          <p:cNvSpPr txBox="1">
            <a:spLocks noChangeArrowheads="1"/>
          </p:cNvSpPr>
          <p:nvPr/>
        </p:nvSpPr>
        <p:spPr bwMode="auto">
          <a:xfrm>
            <a:off x="8077202" y="3957939"/>
            <a:ext cx="1600200" cy="461665"/>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Difference</a:t>
            </a:r>
          </a:p>
        </p:txBody>
      </p:sp>
      <p:sp>
        <p:nvSpPr>
          <p:cNvPr id="1048813" name="Line 11"/>
          <p:cNvSpPr>
            <a:spLocks noChangeShapeType="1"/>
          </p:cNvSpPr>
          <p:nvPr/>
        </p:nvSpPr>
        <p:spPr bwMode="auto">
          <a:xfrm>
            <a:off x="5791200" y="3048000"/>
            <a:ext cx="0" cy="685800"/>
          </a:xfrm>
          <a:prstGeom prst="line">
            <a:avLst/>
          </a:prstGeom>
          <a:noFill/>
          <a:ln w="9525">
            <a:solidFill>
              <a:schemeClr val="tx1"/>
            </a:solidFill>
            <a:miter lim="800000"/>
            <a:headEnd/>
            <a:tailEnd type="triangle" w="med" len="med"/>
          </a:ln>
        </p:spPr>
        <p:txBody>
          <a:bodyPr wrap="none"/>
          <a:lstStyle/>
          <a:p>
            <a:endParaRPr lang="en-US" sz="2400">
              <a:latin typeface="Times New Roman" pitchFamily="18" charset="0"/>
              <a:cs typeface="Times New Roman" pitchFamily="18" charset="0"/>
            </a:endParaRPr>
          </a:p>
        </p:txBody>
      </p:sp>
      <p:sp>
        <p:nvSpPr>
          <p:cNvPr id="1048814" name="Text Box 12"/>
          <p:cNvSpPr txBox="1">
            <a:spLocks noChangeArrowheads="1"/>
          </p:cNvSpPr>
          <p:nvPr/>
        </p:nvSpPr>
        <p:spPr bwMode="auto">
          <a:xfrm>
            <a:off x="5562600" y="2510139"/>
            <a:ext cx="1447800" cy="461665"/>
          </a:xfrm>
          <a:prstGeom prst="rect">
            <a:avLst/>
          </a:prstGeom>
          <a:noFill/>
          <a:ln w="9525">
            <a:noFill/>
            <a:miter lim="800000"/>
            <a:headEnd/>
            <a:tailEnd/>
          </a:ln>
        </p:spPr>
        <p:txBody>
          <a:bodyPr>
            <a:spAutoFit/>
          </a:bodyPr>
          <a:lstStyle/>
          <a:p>
            <a:pPr eaLnBrk="1" hangingPunct="1">
              <a:spcBef>
                <a:spcPct val="50000"/>
              </a:spcBef>
            </a:pPr>
            <a:r>
              <a:rPr lang="en-US" sz="2400" dirty="0" err="1">
                <a:latin typeface="Times New Roman" pitchFamily="18" charset="0"/>
                <a:cs typeface="Times New Roman" pitchFamily="18" charset="0"/>
              </a:rPr>
              <a:t>Borrow</a:t>
            </a:r>
            <a:r>
              <a:rPr lang="en-US" sz="2400" baseline="-25000" dirty="0" err="1">
                <a:latin typeface="Times New Roman" pitchFamily="18" charset="0"/>
                <a:cs typeface="Times New Roman" pitchFamily="18" charset="0"/>
              </a:rPr>
              <a:t>in</a:t>
            </a:r>
            <a:endParaRPr lang="en-US" sz="2400" dirty="0">
              <a:latin typeface="Times New Roman" pitchFamily="18" charset="0"/>
              <a:cs typeface="Times New Roman" pitchFamily="18" charset="0"/>
            </a:endParaRPr>
          </a:p>
        </p:txBody>
      </p:sp>
      <p:sp>
        <p:nvSpPr>
          <p:cNvPr id="1048815" name="Line 13"/>
          <p:cNvSpPr>
            <a:spLocks noChangeShapeType="1"/>
          </p:cNvSpPr>
          <p:nvPr/>
        </p:nvSpPr>
        <p:spPr bwMode="auto">
          <a:xfrm>
            <a:off x="5791200" y="5638800"/>
            <a:ext cx="0" cy="609600"/>
          </a:xfrm>
          <a:prstGeom prst="line">
            <a:avLst/>
          </a:prstGeom>
          <a:noFill/>
          <a:ln w="9525">
            <a:solidFill>
              <a:schemeClr val="tx1"/>
            </a:solidFill>
            <a:miter lim="800000"/>
            <a:headEnd/>
            <a:tailEnd type="triangle" w="med" len="med"/>
          </a:ln>
        </p:spPr>
        <p:txBody>
          <a:bodyPr wrap="none"/>
          <a:lstStyle/>
          <a:p>
            <a:endParaRPr lang="en-US" sz="2400">
              <a:latin typeface="Times New Roman" pitchFamily="18" charset="0"/>
              <a:cs typeface="Times New Roman" pitchFamily="18" charset="0"/>
            </a:endParaRPr>
          </a:p>
        </p:txBody>
      </p:sp>
      <p:sp>
        <p:nvSpPr>
          <p:cNvPr id="1048816" name="Text Box 14"/>
          <p:cNvSpPr txBox="1">
            <a:spLocks noChangeArrowheads="1"/>
          </p:cNvSpPr>
          <p:nvPr/>
        </p:nvSpPr>
        <p:spPr bwMode="auto">
          <a:xfrm>
            <a:off x="5715002" y="6243939"/>
            <a:ext cx="1524000" cy="461665"/>
          </a:xfrm>
          <a:prstGeom prst="rect">
            <a:avLst/>
          </a:prstGeom>
          <a:noFill/>
          <a:ln w="9525">
            <a:noFill/>
            <a:miter lim="800000"/>
            <a:headEnd/>
            <a:tailEnd/>
          </a:ln>
        </p:spPr>
        <p:txBody>
          <a:bodyPr>
            <a:spAutoFit/>
          </a:bodyPr>
          <a:lstStyle/>
          <a:p>
            <a:pPr eaLnBrk="1" hangingPunct="1">
              <a:spcBef>
                <a:spcPct val="50000"/>
              </a:spcBef>
            </a:pPr>
            <a:r>
              <a:rPr lang="en-US" sz="2400" dirty="0" err="1">
                <a:latin typeface="Times New Roman" pitchFamily="18" charset="0"/>
                <a:cs typeface="Times New Roman" pitchFamily="18" charset="0"/>
              </a:rPr>
              <a:t>Borrow</a:t>
            </a:r>
            <a:r>
              <a:rPr lang="en-US" sz="2400" baseline="-25000" dirty="0" err="1">
                <a:latin typeface="Times New Roman" pitchFamily="18" charset="0"/>
                <a:cs typeface="Times New Roman" pitchFamily="18" charset="0"/>
              </a:rPr>
              <a:t>out</a:t>
            </a:r>
            <a:endParaRPr lang="en-US" sz="2400" dirty="0">
              <a:latin typeface="Times New Roman" pitchFamily="18" charset="0"/>
              <a:cs typeface="Times New Roman" pitchFamily="18" charset="0"/>
            </a:endParaRPr>
          </a:p>
        </p:txBody>
      </p:sp>
      <p:sp>
        <p:nvSpPr>
          <p:cNvPr id="1048817" name="TextBox 16"/>
          <p:cNvSpPr txBox="1"/>
          <p:nvPr/>
        </p:nvSpPr>
        <p:spPr>
          <a:xfrm>
            <a:off x="685800" y="1524000"/>
            <a:ext cx="10972800" cy="1077218"/>
          </a:xfrm>
          <a:prstGeom prst="rect">
            <a:avLst/>
          </a:prstGeom>
          <a:noFill/>
        </p:spPr>
        <p:txBody>
          <a:bodyPr wrap="square" rtlCol="0">
            <a:spAutoFit/>
          </a:bodyPr>
          <a:lstStyle/>
          <a:p>
            <a:pPr>
              <a:buFont typeface="Arial" pitchFamily="34" charset="0"/>
              <a:buChar char="•"/>
            </a:pPr>
            <a:r>
              <a:rPr lang="en-US" sz="3200" dirty="0" smtClean="0">
                <a:latin typeface="Times New Roman" pitchFamily="18" charset="0"/>
                <a:cs typeface="Times New Roman" pitchFamily="18" charset="0"/>
              </a:rPr>
              <a:t>A combinational circuit that subtracts Three  bits and produces their difference is called </a:t>
            </a:r>
            <a:r>
              <a:rPr lang="en-US" sz="3200" dirty="0" smtClean="0">
                <a:solidFill>
                  <a:srgbClr val="00B050"/>
                </a:solidFill>
                <a:latin typeface="Times New Roman" pitchFamily="18" charset="0"/>
                <a:cs typeface="Times New Roman" pitchFamily="18" charset="0"/>
              </a:rPr>
              <a:t>Full Subtractor.</a:t>
            </a:r>
            <a:endParaRPr lang="en-US" sz="3200" dirty="0">
              <a:latin typeface="Times New Roman" pitchFamily="18" charset="0"/>
              <a:cs typeface="Times New Roman" pitchFamily="18" charset="0"/>
            </a:endParaRPr>
          </a:p>
        </p:txBody>
      </p:sp>
      <p:sp>
        <p:nvSpPr>
          <p:cNvPr id="16" name="Date Placeholder 15"/>
          <p:cNvSpPr>
            <a:spLocks noGrp="1"/>
          </p:cNvSpPr>
          <p:nvPr>
            <p:ph type="dt" sz="half" idx="10"/>
          </p:nvPr>
        </p:nvSpPr>
        <p:spPr/>
        <p:txBody>
          <a:bodyPr/>
          <a:lstStyle/>
          <a:p>
            <a:fld id="{42CA6C06-E767-469E-A1DB-3DF513AA6C76}" type="datetime1">
              <a:rPr lang="en-US" smtClean="0"/>
              <a:t>3/27/2021</a:t>
            </a:fld>
            <a:endParaRPr lang="en-US"/>
          </a:p>
        </p:txBody>
      </p:sp>
      <p:sp>
        <p:nvSpPr>
          <p:cNvPr id="17" name="Slide Number Placeholder 16"/>
          <p:cNvSpPr>
            <a:spLocks noGrp="1"/>
          </p:cNvSpPr>
          <p:nvPr>
            <p:ph type="sldNum" sz="quarter" idx="12"/>
          </p:nvPr>
        </p:nvSpPr>
        <p:spPr/>
        <p:txBody>
          <a:bodyPr/>
          <a:lstStyle/>
          <a:p>
            <a:fld id="{B6F15528-21DE-4FAA-801E-634DDDAF4B2B}" type="slidenum">
              <a:rPr lang="en-US" smtClean="0"/>
              <a:pPr/>
              <a:t>28</a:t>
            </a:fld>
            <a:endParaRPr lang="en-US"/>
          </a:p>
        </p:txBody>
      </p:sp>
      <p:sp>
        <p:nvSpPr>
          <p:cNvPr id="18" name="Footer Placeholder 1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8" name="Rectangle 2"/>
          <p:cNvSpPr txBox="1">
            <a:spLocks noChangeArrowheads="1"/>
          </p:cNvSpPr>
          <p:nvPr/>
        </p:nvSpPr>
        <p:spPr>
          <a:xfrm>
            <a:off x="2" y="6096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Truth table for full subtractor</a:t>
            </a:r>
          </a:p>
        </p:txBody>
      </p:sp>
      <p:graphicFrame>
        <p:nvGraphicFramePr>
          <p:cNvPr id="4194312" name="Group 3"/>
          <p:cNvGraphicFramePr>
            <a:graphicFrameLocks noGrp="1"/>
          </p:cNvGraphicFramePr>
          <p:nvPr/>
        </p:nvGraphicFramePr>
        <p:xfrm>
          <a:off x="3581402" y="1905000"/>
          <a:ext cx="6172200" cy="4173538"/>
        </p:xfrm>
        <a:graphic>
          <a:graphicData uri="http://schemas.openxmlformats.org/drawingml/2006/table">
            <a:tbl>
              <a:tblPr/>
              <a:tblGrid>
                <a:gridCol w="1143000"/>
                <a:gridCol w="1143000"/>
                <a:gridCol w="1143000"/>
                <a:gridCol w="1219200"/>
                <a:gridCol w="1524000"/>
              </a:tblGrid>
              <a:tr h="5159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B</a:t>
                      </a:r>
                      <a:r>
                        <a:rPr kumimoji="0" lang="en-US" sz="1800" b="0" i="0" u="none" strike="noStrike" cap="none" normalizeH="0" baseline="0" dirty="0" smtClean="0">
                          <a:ln>
                            <a:noFill/>
                          </a:ln>
                          <a:solidFill>
                            <a:schemeClr val="tx1"/>
                          </a:solidFill>
                          <a:effectLst/>
                          <a:latin typeface="Times New Roman" charset="0"/>
                        </a:rPr>
                        <a:t>in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B</a:t>
                      </a:r>
                      <a:r>
                        <a:rPr kumimoji="0" lang="en-US" sz="1800" b="0" i="0" u="none" strike="noStrike" cap="none" normalizeH="0" baseline="0" dirty="0" smtClean="0">
                          <a:ln>
                            <a:noFill/>
                          </a:ln>
                          <a:solidFill>
                            <a:schemeClr val="tx1"/>
                          </a:solidFill>
                          <a:effectLst/>
                          <a:latin typeface="Times New Roman" charset="0"/>
                        </a:rPr>
                        <a:t>out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Difference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41325">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397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397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41325">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397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397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41325">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r h="439738">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2">
                        <a:lumMod val="50000"/>
                      </a:schemeClr>
                    </a:solidFill>
                  </a:tcPr>
                </a:tc>
              </a:tr>
            </a:tbl>
          </a:graphicData>
        </a:graphic>
      </p:graphicFrame>
      <p:sp>
        <p:nvSpPr>
          <p:cNvPr id="4" name="Date Placeholder 3"/>
          <p:cNvSpPr>
            <a:spLocks noGrp="1"/>
          </p:cNvSpPr>
          <p:nvPr>
            <p:ph type="dt" sz="half" idx="10"/>
          </p:nvPr>
        </p:nvSpPr>
        <p:spPr/>
        <p:txBody>
          <a:bodyPr/>
          <a:lstStyle/>
          <a:p>
            <a:fld id="{ECC41FD5-9A0D-4871-885C-4C1F620257F0}"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a:xfrm>
            <a:off x="685801" y="0"/>
            <a:ext cx="11521441" cy="914400"/>
          </a:xfrm>
        </p:spPr>
        <p:txBody>
          <a:bodyPr>
            <a:normAutofit/>
          </a:bodyPr>
          <a:lstStyle/>
          <a:p>
            <a:r>
              <a:rPr lang="en-US" sz="4000" b="1" dirty="0" smtClean="0">
                <a:solidFill>
                  <a:schemeClr val="tx1">
                    <a:lumMod val="95000"/>
                    <a:lumOff val="5000"/>
                  </a:schemeClr>
                </a:solidFill>
                <a:latin typeface="Times New Roman" pitchFamily="18" charset="0"/>
                <a:cs typeface="Times New Roman" pitchFamily="18" charset="0"/>
              </a:rPr>
              <a:t>DIGITAL CIRCUITS</a:t>
            </a:r>
            <a:endParaRPr lang="en-US" sz="4000" b="1" dirty="0">
              <a:solidFill>
                <a:schemeClr val="tx1">
                  <a:lumMod val="95000"/>
                  <a:lumOff val="5000"/>
                </a:schemeClr>
              </a:solidFill>
              <a:latin typeface="Times New Roman" pitchFamily="18" charset="0"/>
              <a:cs typeface="Times New Roman" pitchFamily="18" charset="0"/>
            </a:endParaRPr>
          </a:p>
        </p:txBody>
      </p:sp>
      <p:sp>
        <p:nvSpPr>
          <p:cNvPr id="1048597" name="Content Placeholder 2"/>
          <p:cNvSpPr>
            <a:spLocks noGrp="1"/>
          </p:cNvSpPr>
          <p:nvPr>
            <p:ph idx="1"/>
          </p:nvPr>
        </p:nvSpPr>
        <p:spPr>
          <a:xfrm>
            <a:off x="640081" y="609600"/>
            <a:ext cx="11521441" cy="6019800"/>
          </a:xfrm>
        </p:spPr>
        <p:txBody>
          <a:bodyPr>
            <a:noAutofit/>
          </a:bodyPr>
          <a:lstStyle/>
          <a:p>
            <a:pPr algn="just"/>
            <a:r>
              <a:rPr lang="en-US" sz="4000" b="1" dirty="0" smtClean="0">
                <a:solidFill>
                  <a:srgbClr val="00B050"/>
                </a:solidFill>
                <a:latin typeface="Times New Roman" pitchFamily="18" charset="0"/>
                <a:cs typeface="Times New Roman" pitchFamily="18" charset="0"/>
              </a:rPr>
              <a:t>Digital circuits are of two types:</a:t>
            </a:r>
          </a:p>
          <a:p>
            <a:pPr algn="just">
              <a:buNone/>
            </a:pPr>
            <a:r>
              <a:rPr lang="en-US" sz="4000" b="1" dirty="0" smtClean="0">
                <a:solidFill>
                  <a:srgbClr val="FF0000"/>
                </a:solidFill>
                <a:latin typeface="Times New Roman" pitchFamily="18" charset="0"/>
                <a:cs typeface="Times New Roman" pitchFamily="18" charset="0"/>
              </a:rPr>
              <a:t>	</a:t>
            </a:r>
            <a:r>
              <a:rPr lang="en-US" sz="4000" b="1" dirty="0" smtClean="0">
                <a:solidFill>
                  <a:srgbClr val="00B050"/>
                </a:solidFill>
                <a:latin typeface="Times New Roman" pitchFamily="18" charset="0"/>
                <a:cs typeface="Times New Roman" pitchFamily="18" charset="0"/>
              </a:rPr>
              <a:t>1. Combinational circuits </a:t>
            </a:r>
            <a:r>
              <a:rPr lang="en-US" sz="4000" dirty="0" smtClean="0">
                <a:latin typeface="Times New Roman" pitchFamily="18" charset="0"/>
                <a:cs typeface="Times New Roman" pitchFamily="18" charset="0"/>
              </a:rPr>
              <a:t>consist of logic gates whose outputs are determined directly from the present inputs without concerned to previous inputs.</a:t>
            </a:r>
          </a:p>
          <a:p>
            <a:pPr algn="just">
              <a:buNone/>
            </a:pPr>
            <a:r>
              <a:rPr lang="en-US" sz="4000" b="1" dirty="0" smtClean="0">
                <a:solidFill>
                  <a:srgbClr val="FF0000"/>
                </a:solidFill>
                <a:latin typeface="Times New Roman" pitchFamily="18" charset="0"/>
                <a:cs typeface="Times New Roman" pitchFamily="18" charset="0"/>
              </a:rPr>
              <a:t>	</a:t>
            </a:r>
            <a:r>
              <a:rPr lang="en-US" sz="4000" b="1" dirty="0" smtClean="0">
                <a:solidFill>
                  <a:srgbClr val="00B050"/>
                </a:solidFill>
                <a:latin typeface="Times New Roman" pitchFamily="18" charset="0"/>
                <a:cs typeface="Times New Roman" pitchFamily="18" charset="0"/>
              </a:rPr>
              <a:t>2. Sequential Circuits </a:t>
            </a:r>
            <a:r>
              <a:rPr lang="en-US" sz="4000" dirty="0" smtClean="0">
                <a:latin typeface="Times New Roman" pitchFamily="18" charset="0"/>
                <a:cs typeface="Times New Roman" pitchFamily="18" charset="0"/>
              </a:rPr>
              <a:t>employ memory elements in addition to logic gates.  Their outputs are a function of the present inputs and the present state of the memory elements (previous outputs).</a:t>
            </a:r>
          </a:p>
          <a:p>
            <a:endParaRPr lang="en-US" sz="3600" dirty="0"/>
          </a:p>
        </p:txBody>
      </p:sp>
      <p:sp>
        <p:nvSpPr>
          <p:cNvPr id="4" name="Date Placeholder 3"/>
          <p:cNvSpPr>
            <a:spLocks noGrp="1"/>
          </p:cNvSpPr>
          <p:nvPr>
            <p:ph type="dt" sz="half" idx="10"/>
          </p:nvPr>
        </p:nvSpPr>
        <p:spPr/>
        <p:txBody>
          <a:bodyPr/>
          <a:lstStyle/>
          <a:p>
            <a:fld id="{81D6E01E-EFE3-4060-A17E-AEDB2C098F21}"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Rectangle 2"/>
          <p:cNvSpPr txBox="1">
            <a:spLocks noChangeArrowheads="1"/>
          </p:cNvSpPr>
          <p:nvPr/>
        </p:nvSpPr>
        <p:spPr>
          <a:xfrm>
            <a:off x="2" y="304800"/>
            <a:ext cx="12801600" cy="868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K map simplification for full subtractor</a:t>
            </a:r>
          </a:p>
        </p:txBody>
      </p:sp>
      <p:graphicFrame>
        <p:nvGraphicFramePr>
          <p:cNvPr id="4194313" name="Group 20"/>
          <p:cNvGraphicFramePr>
            <a:graphicFrameLocks noGrp="1"/>
          </p:cNvGraphicFramePr>
          <p:nvPr/>
        </p:nvGraphicFramePr>
        <p:xfrm>
          <a:off x="7315202" y="3276600"/>
          <a:ext cx="2971800" cy="1066800"/>
        </p:xfrm>
        <a:graphic>
          <a:graphicData uri="http://schemas.openxmlformats.org/drawingml/2006/table">
            <a:tbl>
              <a:tblPr/>
              <a:tblGrid>
                <a:gridCol w="742950"/>
                <a:gridCol w="742950"/>
                <a:gridCol w="742950"/>
                <a:gridCol w="742950"/>
              </a:tblGrid>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820" name="Line 37"/>
          <p:cNvSpPr>
            <a:spLocks noChangeShapeType="1"/>
          </p:cNvSpPr>
          <p:nvPr/>
        </p:nvSpPr>
        <p:spPr bwMode="auto">
          <a:xfrm>
            <a:off x="6477002" y="2438400"/>
            <a:ext cx="838200" cy="838200"/>
          </a:xfrm>
          <a:prstGeom prst="line">
            <a:avLst/>
          </a:prstGeom>
          <a:noFill/>
          <a:ln w="9525">
            <a:solidFill>
              <a:schemeClr val="tx1"/>
            </a:solidFill>
            <a:miter lim="800000"/>
            <a:headEnd/>
            <a:tailEnd/>
          </a:ln>
        </p:spPr>
        <p:txBody>
          <a:bodyPr wrap="none"/>
          <a:lstStyle/>
          <a:p>
            <a:endParaRPr lang="en-US" sz="2400">
              <a:latin typeface="Times New Roman" pitchFamily="18" charset="0"/>
              <a:cs typeface="Times New Roman" pitchFamily="18" charset="0"/>
            </a:endParaRPr>
          </a:p>
        </p:txBody>
      </p:sp>
      <p:sp>
        <p:nvSpPr>
          <p:cNvPr id="1048821" name="Text Box 38"/>
          <p:cNvSpPr txBox="1">
            <a:spLocks noChangeArrowheads="1"/>
          </p:cNvSpPr>
          <p:nvPr/>
        </p:nvSpPr>
        <p:spPr bwMode="auto">
          <a:xfrm>
            <a:off x="7239002" y="2667000"/>
            <a:ext cx="3048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  00     01       11      10</a:t>
            </a:r>
          </a:p>
        </p:txBody>
      </p:sp>
      <p:sp>
        <p:nvSpPr>
          <p:cNvPr id="1048822" name="Text Box 39"/>
          <p:cNvSpPr txBox="1">
            <a:spLocks noChangeArrowheads="1"/>
          </p:cNvSpPr>
          <p:nvPr/>
        </p:nvSpPr>
        <p:spPr bwMode="auto">
          <a:xfrm>
            <a:off x="6781800" y="3276601"/>
            <a:ext cx="381000" cy="1015663"/>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0</a:t>
            </a:r>
          </a:p>
          <a:p>
            <a:pPr eaLnBrk="1" hangingPunct="1">
              <a:spcBef>
                <a:spcPct val="50000"/>
              </a:spcBef>
            </a:pPr>
            <a:r>
              <a:rPr lang="en-US" sz="2400">
                <a:latin typeface="Times New Roman" pitchFamily="18" charset="0"/>
                <a:cs typeface="Times New Roman" pitchFamily="18" charset="0"/>
              </a:rPr>
              <a:t>1</a:t>
            </a:r>
          </a:p>
        </p:txBody>
      </p:sp>
      <p:sp>
        <p:nvSpPr>
          <p:cNvPr id="1048823" name="Text Box 41"/>
          <p:cNvSpPr txBox="1">
            <a:spLocks noChangeArrowheads="1"/>
          </p:cNvSpPr>
          <p:nvPr/>
        </p:nvSpPr>
        <p:spPr bwMode="auto">
          <a:xfrm>
            <a:off x="6553200" y="2133604"/>
            <a:ext cx="914400" cy="461665"/>
          </a:xfrm>
          <a:prstGeom prst="rect">
            <a:avLst/>
          </a:prstGeom>
          <a:noFill/>
          <a:ln w="9525">
            <a:noFill/>
            <a:miter lim="800000"/>
            <a:headEnd/>
            <a:tailEnd/>
          </a:ln>
        </p:spPr>
        <p:txBody>
          <a:bodyPr>
            <a:spAutoFit/>
          </a:bodyPr>
          <a:lstStyle/>
          <a:p>
            <a:pPr>
              <a:spcBef>
                <a:spcPct val="50000"/>
              </a:spcBef>
            </a:pPr>
            <a:r>
              <a:rPr lang="en-US" sz="2400" dirty="0">
                <a:latin typeface="Times New Roman" pitchFamily="18" charset="0"/>
                <a:cs typeface="Times New Roman" pitchFamily="18" charset="0"/>
              </a:rPr>
              <a:t>B </a:t>
            </a:r>
            <a:r>
              <a:rPr lang="en-US" sz="2400" dirty="0"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in</a:t>
            </a:r>
            <a:endParaRPr lang="en-US" sz="2400" baseline="-25000" dirty="0">
              <a:latin typeface="Times New Roman" pitchFamily="18" charset="0"/>
              <a:cs typeface="Times New Roman" pitchFamily="18" charset="0"/>
            </a:endParaRPr>
          </a:p>
        </p:txBody>
      </p:sp>
      <p:sp>
        <p:nvSpPr>
          <p:cNvPr id="1048824" name="Text Box 42"/>
          <p:cNvSpPr txBox="1">
            <a:spLocks noChangeArrowheads="1"/>
          </p:cNvSpPr>
          <p:nvPr/>
        </p:nvSpPr>
        <p:spPr bwMode="auto">
          <a:xfrm>
            <a:off x="6324600" y="2819400"/>
            <a:ext cx="381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A</a:t>
            </a:r>
          </a:p>
        </p:txBody>
      </p:sp>
      <p:sp>
        <p:nvSpPr>
          <p:cNvPr id="1048825" name="Text Box 44"/>
          <p:cNvSpPr txBox="1">
            <a:spLocks noChangeArrowheads="1"/>
          </p:cNvSpPr>
          <p:nvPr/>
        </p:nvSpPr>
        <p:spPr bwMode="auto">
          <a:xfrm>
            <a:off x="7620000" y="1676400"/>
            <a:ext cx="25146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For Difference</a:t>
            </a:r>
          </a:p>
        </p:txBody>
      </p:sp>
      <p:graphicFrame>
        <p:nvGraphicFramePr>
          <p:cNvPr id="4194314" name="Group 20"/>
          <p:cNvGraphicFramePr>
            <a:graphicFrameLocks noGrp="1"/>
          </p:cNvGraphicFramePr>
          <p:nvPr/>
        </p:nvGraphicFramePr>
        <p:xfrm>
          <a:off x="2819402" y="3200400"/>
          <a:ext cx="2971800" cy="1066800"/>
        </p:xfrm>
        <a:graphic>
          <a:graphicData uri="http://schemas.openxmlformats.org/drawingml/2006/table">
            <a:tbl>
              <a:tblPr/>
              <a:tblGrid>
                <a:gridCol w="742950"/>
                <a:gridCol w="742950"/>
                <a:gridCol w="742950"/>
                <a:gridCol w="742950"/>
              </a:tblGrid>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r>
              <a:tr h="533400">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1048826" name="Line 37"/>
          <p:cNvSpPr>
            <a:spLocks noChangeShapeType="1"/>
          </p:cNvSpPr>
          <p:nvPr/>
        </p:nvSpPr>
        <p:spPr bwMode="auto">
          <a:xfrm>
            <a:off x="1981200" y="2514600"/>
            <a:ext cx="838200" cy="838200"/>
          </a:xfrm>
          <a:prstGeom prst="line">
            <a:avLst/>
          </a:prstGeom>
          <a:noFill/>
          <a:ln w="9525">
            <a:solidFill>
              <a:schemeClr val="tx1"/>
            </a:solidFill>
            <a:miter lim="800000"/>
            <a:headEnd/>
            <a:tailEnd/>
          </a:ln>
        </p:spPr>
        <p:txBody>
          <a:bodyPr wrap="none"/>
          <a:lstStyle/>
          <a:p>
            <a:endParaRPr lang="en-US" sz="2400">
              <a:latin typeface="Times New Roman" pitchFamily="18" charset="0"/>
              <a:cs typeface="Times New Roman" pitchFamily="18" charset="0"/>
            </a:endParaRPr>
          </a:p>
        </p:txBody>
      </p:sp>
      <p:sp>
        <p:nvSpPr>
          <p:cNvPr id="1048827" name="Text Box 38"/>
          <p:cNvSpPr txBox="1">
            <a:spLocks noChangeArrowheads="1"/>
          </p:cNvSpPr>
          <p:nvPr/>
        </p:nvSpPr>
        <p:spPr bwMode="auto">
          <a:xfrm>
            <a:off x="2743202" y="2590800"/>
            <a:ext cx="3048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  00     01       11      10</a:t>
            </a:r>
          </a:p>
        </p:txBody>
      </p:sp>
      <p:sp>
        <p:nvSpPr>
          <p:cNvPr id="1048828" name="Text Box 39"/>
          <p:cNvSpPr txBox="1">
            <a:spLocks noChangeArrowheads="1"/>
          </p:cNvSpPr>
          <p:nvPr/>
        </p:nvSpPr>
        <p:spPr bwMode="auto">
          <a:xfrm>
            <a:off x="2286000" y="3200404"/>
            <a:ext cx="381000" cy="1015663"/>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0</a:t>
            </a:r>
          </a:p>
          <a:p>
            <a:pPr eaLnBrk="1" hangingPunct="1">
              <a:spcBef>
                <a:spcPct val="50000"/>
              </a:spcBef>
            </a:pPr>
            <a:r>
              <a:rPr lang="en-US" sz="2400">
                <a:latin typeface="Times New Roman" pitchFamily="18" charset="0"/>
                <a:cs typeface="Times New Roman" pitchFamily="18" charset="0"/>
              </a:rPr>
              <a:t>1</a:t>
            </a:r>
          </a:p>
        </p:txBody>
      </p:sp>
      <p:sp>
        <p:nvSpPr>
          <p:cNvPr id="1048829" name="Text Box 42"/>
          <p:cNvSpPr txBox="1">
            <a:spLocks noChangeArrowheads="1"/>
          </p:cNvSpPr>
          <p:nvPr/>
        </p:nvSpPr>
        <p:spPr bwMode="auto">
          <a:xfrm>
            <a:off x="1828800" y="2743200"/>
            <a:ext cx="381000" cy="457200"/>
          </a:xfrm>
          <a:prstGeom prst="rect">
            <a:avLst/>
          </a:prstGeom>
          <a:noFill/>
          <a:ln w="9525">
            <a:noFill/>
            <a:miter lim="800000"/>
            <a:headEnd/>
            <a:tailEnd/>
          </a:ln>
        </p:spPr>
        <p:txBody>
          <a:bodyPr>
            <a:spAutoFit/>
          </a:bodyPr>
          <a:lstStyle/>
          <a:p>
            <a:pPr eaLnBrk="1" hangingPunct="1">
              <a:spcBef>
                <a:spcPct val="50000"/>
              </a:spcBef>
            </a:pPr>
            <a:r>
              <a:rPr lang="en-US" sz="2400">
                <a:latin typeface="Times New Roman" pitchFamily="18" charset="0"/>
                <a:cs typeface="Times New Roman" pitchFamily="18" charset="0"/>
              </a:rPr>
              <a:t>A</a:t>
            </a:r>
          </a:p>
        </p:txBody>
      </p:sp>
      <p:sp>
        <p:nvSpPr>
          <p:cNvPr id="1048830" name="Text Box 44"/>
          <p:cNvSpPr txBox="1">
            <a:spLocks noChangeArrowheads="1"/>
          </p:cNvSpPr>
          <p:nvPr/>
        </p:nvSpPr>
        <p:spPr bwMode="auto">
          <a:xfrm>
            <a:off x="3124200" y="1600200"/>
            <a:ext cx="25146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For </a:t>
            </a:r>
            <a:r>
              <a:rPr lang="en-US" sz="2400" dirty="0" smtClean="0">
                <a:latin typeface="Times New Roman" pitchFamily="18" charset="0"/>
                <a:cs typeface="Times New Roman" pitchFamily="18" charset="0"/>
              </a:rPr>
              <a:t>Borrow</a:t>
            </a:r>
            <a:endParaRPr lang="en-US" sz="2400" dirty="0">
              <a:latin typeface="Times New Roman" pitchFamily="18" charset="0"/>
              <a:cs typeface="Times New Roman" pitchFamily="18" charset="0"/>
            </a:endParaRPr>
          </a:p>
        </p:txBody>
      </p:sp>
      <p:sp>
        <p:nvSpPr>
          <p:cNvPr id="1048831" name="Oval 46"/>
          <p:cNvSpPr>
            <a:spLocks noChangeArrowheads="1"/>
          </p:cNvSpPr>
          <p:nvPr/>
        </p:nvSpPr>
        <p:spPr bwMode="auto">
          <a:xfrm>
            <a:off x="3810002" y="3276600"/>
            <a:ext cx="10668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2" name="Oval 46"/>
          <p:cNvSpPr>
            <a:spLocks noChangeArrowheads="1"/>
          </p:cNvSpPr>
          <p:nvPr/>
        </p:nvSpPr>
        <p:spPr bwMode="auto">
          <a:xfrm>
            <a:off x="4495800" y="3276600"/>
            <a:ext cx="10668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3" name="Oval 45"/>
          <p:cNvSpPr>
            <a:spLocks noChangeArrowheads="1"/>
          </p:cNvSpPr>
          <p:nvPr/>
        </p:nvSpPr>
        <p:spPr bwMode="auto">
          <a:xfrm>
            <a:off x="4419600" y="3276600"/>
            <a:ext cx="457200" cy="9144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4" name="Text Box 41"/>
          <p:cNvSpPr txBox="1">
            <a:spLocks noChangeArrowheads="1"/>
          </p:cNvSpPr>
          <p:nvPr/>
        </p:nvSpPr>
        <p:spPr bwMode="auto">
          <a:xfrm>
            <a:off x="2057400" y="2133604"/>
            <a:ext cx="914400" cy="461665"/>
          </a:xfrm>
          <a:prstGeom prst="rect">
            <a:avLst/>
          </a:prstGeom>
          <a:noFill/>
          <a:ln w="9525">
            <a:noFill/>
            <a:miter lim="800000"/>
            <a:headEnd/>
            <a:tailEnd/>
          </a:ln>
        </p:spPr>
        <p:txBody>
          <a:bodyPr>
            <a:spAutoFit/>
          </a:bodyPr>
          <a:lstStyle/>
          <a:p>
            <a:pPr>
              <a:spcBef>
                <a:spcPct val="50000"/>
              </a:spcBef>
            </a:pPr>
            <a:r>
              <a:rPr lang="en-US" sz="2400" dirty="0">
                <a:latin typeface="Times New Roman" pitchFamily="18" charset="0"/>
                <a:cs typeface="Times New Roman" pitchFamily="18" charset="0"/>
              </a:rPr>
              <a:t>B </a:t>
            </a:r>
            <a:r>
              <a:rPr lang="en-US" sz="2400" dirty="0" smtClean="0">
                <a:latin typeface="Times New Roman" pitchFamily="18" charset="0"/>
                <a:cs typeface="Times New Roman" pitchFamily="18" charset="0"/>
              </a:rPr>
              <a:t>B</a:t>
            </a:r>
            <a:r>
              <a:rPr lang="en-US" sz="2400" baseline="-25000" dirty="0" smtClean="0">
                <a:latin typeface="Times New Roman" pitchFamily="18" charset="0"/>
                <a:cs typeface="Times New Roman" pitchFamily="18" charset="0"/>
              </a:rPr>
              <a:t>in</a:t>
            </a:r>
            <a:endParaRPr lang="en-US" sz="2400" baseline="-25000" dirty="0">
              <a:latin typeface="Times New Roman" pitchFamily="18" charset="0"/>
              <a:cs typeface="Times New Roman" pitchFamily="18" charset="0"/>
            </a:endParaRPr>
          </a:p>
        </p:txBody>
      </p:sp>
      <p:sp>
        <p:nvSpPr>
          <p:cNvPr id="1048835" name="Oval 46"/>
          <p:cNvSpPr>
            <a:spLocks noChangeArrowheads="1"/>
          </p:cNvSpPr>
          <p:nvPr/>
        </p:nvSpPr>
        <p:spPr bwMode="auto">
          <a:xfrm>
            <a:off x="7391402" y="3886200"/>
            <a:ext cx="6096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6" name="Oval 46"/>
          <p:cNvSpPr>
            <a:spLocks noChangeArrowheads="1"/>
          </p:cNvSpPr>
          <p:nvPr/>
        </p:nvSpPr>
        <p:spPr bwMode="auto">
          <a:xfrm>
            <a:off x="8077200" y="3352800"/>
            <a:ext cx="6858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7" name="Oval 46"/>
          <p:cNvSpPr>
            <a:spLocks noChangeArrowheads="1"/>
          </p:cNvSpPr>
          <p:nvPr/>
        </p:nvSpPr>
        <p:spPr bwMode="auto">
          <a:xfrm>
            <a:off x="8839202" y="3886200"/>
            <a:ext cx="6858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8" name="Oval 46"/>
          <p:cNvSpPr>
            <a:spLocks noChangeArrowheads="1"/>
          </p:cNvSpPr>
          <p:nvPr/>
        </p:nvSpPr>
        <p:spPr bwMode="auto">
          <a:xfrm>
            <a:off x="9525002" y="3352800"/>
            <a:ext cx="762000" cy="381000"/>
          </a:xfrm>
          <a:prstGeom prst="ellipse">
            <a:avLst/>
          </a:prstGeom>
          <a:noFill/>
          <a:ln w="9525">
            <a:solidFill>
              <a:schemeClr val="tx1"/>
            </a:solidFill>
            <a:miter lim="800000"/>
            <a:headEnd/>
            <a:tailEnd/>
          </a:ln>
        </p:spPr>
        <p:txBody>
          <a:bodyPr wrap="none" anchor="ctr"/>
          <a:lstStyle/>
          <a:p>
            <a:endParaRPr lang="en-US" sz="2400">
              <a:latin typeface="Times New Roman" pitchFamily="18" charset="0"/>
              <a:cs typeface="Times New Roman" pitchFamily="18" charset="0"/>
            </a:endParaRPr>
          </a:p>
        </p:txBody>
      </p:sp>
      <p:sp>
        <p:nvSpPr>
          <p:cNvPr id="1048839" name="TextBox 24"/>
          <p:cNvSpPr txBox="1"/>
          <p:nvPr/>
        </p:nvSpPr>
        <p:spPr>
          <a:xfrm>
            <a:off x="1295400" y="4648205"/>
            <a:ext cx="51054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B</a:t>
            </a:r>
            <a:r>
              <a:rPr lang="en-US" sz="3200" baseline="-25000" dirty="0" smtClean="0">
                <a:latin typeface="Times New Roman" pitchFamily="18" charset="0"/>
                <a:cs typeface="Times New Roman" pitchFamily="18" charset="0"/>
              </a:rPr>
              <a:t>out </a:t>
            </a:r>
            <a:r>
              <a:rPr lang="en-US" sz="3200" dirty="0" smtClean="0">
                <a:latin typeface="Times New Roman" pitchFamily="18" charset="0"/>
                <a:cs typeface="Times New Roman" pitchFamily="18" charset="0"/>
              </a:rPr>
              <a:t> = A’ B</a:t>
            </a:r>
            <a:r>
              <a:rPr lang="en-US" sz="3200" baseline="-25000" dirty="0"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 A’ B + B B</a:t>
            </a:r>
            <a:r>
              <a:rPr lang="en-US" sz="3200" baseline="-25000" dirty="0" smtClean="0">
                <a:latin typeface="Times New Roman" pitchFamily="18" charset="0"/>
                <a:cs typeface="Times New Roman" pitchFamily="18" charset="0"/>
              </a:rPr>
              <a:t>in</a:t>
            </a:r>
            <a:endParaRPr lang="en-US" sz="3200" dirty="0">
              <a:latin typeface="Times New Roman" pitchFamily="18" charset="0"/>
              <a:cs typeface="Times New Roman" pitchFamily="18" charset="0"/>
            </a:endParaRPr>
          </a:p>
        </p:txBody>
      </p:sp>
      <p:sp>
        <p:nvSpPr>
          <p:cNvPr id="1048840" name="TextBox 25"/>
          <p:cNvSpPr txBox="1"/>
          <p:nvPr/>
        </p:nvSpPr>
        <p:spPr>
          <a:xfrm>
            <a:off x="3886200" y="5410204"/>
            <a:ext cx="8610600"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D = A’ B’ B</a:t>
            </a:r>
            <a:r>
              <a:rPr lang="en-US" sz="3200" baseline="-25000" dirty="0" smtClean="0">
                <a:latin typeface="Times New Roman" pitchFamily="18" charset="0"/>
                <a:cs typeface="Times New Roman" pitchFamily="18" charset="0"/>
              </a:rPr>
              <a:t>in </a:t>
            </a:r>
            <a:r>
              <a:rPr lang="en-US" sz="3200" dirty="0" smtClean="0">
                <a:latin typeface="Times New Roman" pitchFamily="18" charset="0"/>
                <a:cs typeface="Times New Roman" pitchFamily="18" charset="0"/>
              </a:rPr>
              <a:t>+ A’ B (B</a:t>
            </a:r>
            <a:r>
              <a:rPr lang="en-US" sz="3200" baseline="-25000" dirty="0"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 + A B’ (B</a:t>
            </a:r>
            <a:r>
              <a:rPr lang="en-US" sz="3200" baseline="-25000" dirty="0"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 + A B B</a:t>
            </a:r>
            <a:r>
              <a:rPr lang="en-US" sz="3200" baseline="-25000" dirty="0" smtClean="0">
                <a:latin typeface="Times New Roman" pitchFamily="18" charset="0"/>
                <a:cs typeface="Times New Roman" pitchFamily="18" charset="0"/>
              </a:rPr>
              <a:t>in</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26" name="Date Placeholder 25"/>
          <p:cNvSpPr>
            <a:spLocks noGrp="1"/>
          </p:cNvSpPr>
          <p:nvPr>
            <p:ph type="dt" sz="half" idx="10"/>
          </p:nvPr>
        </p:nvSpPr>
        <p:spPr/>
        <p:txBody>
          <a:bodyPr/>
          <a:lstStyle/>
          <a:p>
            <a:fld id="{8CFFF8B8-8495-4705-A21F-FED37B8C9E58}" type="datetime1">
              <a:rPr lang="en-US" smtClean="0"/>
              <a:t>3/27/2021</a:t>
            </a:fld>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30</a:t>
            </a:fld>
            <a:endParaRPr lang="en-US"/>
          </a:p>
        </p:txBody>
      </p:sp>
      <p:sp>
        <p:nvSpPr>
          <p:cNvPr id="28" name="Footer Placeholder 2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1" name="Title 1"/>
          <p:cNvSpPr>
            <a:spLocks noGrp="1"/>
          </p:cNvSpPr>
          <p:nvPr>
            <p:ph type="title"/>
          </p:nvPr>
        </p:nvSpPr>
        <p:spPr>
          <a:xfrm>
            <a:off x="640081" y="274638"/>
            <a:ext cx="11521441" cy="868362"/>
          </a:xfrm>
        </p:spPr>
        <p:txBody>
          <a:bodyPr>
            <a:noAutofit/>
          </a:bodyPr>
          <a:lstStyle/>
          <a:p>
            <a:pPr lvl="0"/>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Simplified structure of Full subtractor</a:t>
            </a:r>
            <a:br>
              <a:rPr lang="en-US" sz="4000" b="1" dirty="0" smtClean="0">
                <a:latin typeface="Times New Roman" pitchFamily="18" charset="0"/>
                <a:cs typeface="Times New Roman" pitchFamily="18" charset="0"/>
              </a:rPr>
            </a:br>
            <a:endParaRPr lang="en-US" sz="4000" b="1" dirty="0">
              <a:latin typeface="Times New Roman" pitchFamily="18" charset="0"/>
              <a:cs typeface="Times New Roman" pitchFamily="18" charset="0"/>
            </a:endParaRPr>
          </a:p>
        </p:txBody>
      </p:sp>
      <p:pic>
        <p:nvPicPr>
          <p:cNvPr id="2097181" name="Picture 2"/>
          <p:cNvPicPr>
            <a:picLocks noGrp="1" noChangeAspect="1" noChangeArrowheads="1"/>
          </p:cNvPicPr>
          <p:nvPr>
            <p:ph idx="1"/>
          </p:nvPr>
        </p:nvPicPr>
        <p:blipFill>
          <a:blip r:embed="rId2" cstate="print"/>
          <a:srcRect/>
          <a:stretch>
            <a:fillRect/>
          </a:stretch>
        </p:blipFill>
        <p:spPr bwMode="auto">
          <a:xfrm>
            <a:off x="5332734" y="2255841"/>
            <a:ext cx="7392666" cy="4525963"/>
          </a:xfrm>
          <a:prstGeom prst="rect">
            <a:avLst/>
          </a:prstGeom>
          <a:noFill/>
          <a:ln w="9525">
            <a:noFill/>
            <a:miter lim="800000"/>
            <a:headEnd/>
            <a:tailEnd/>
          </a:ln>
          <a:effectLst/>
        </p:spPr>
      </p:pic>
      <p:pic>
        <p:nvPicPr>
          <p:cNvPr id="2097182" name="Picture 3"/>
          <p:cNvPicPr>
            <a:picLocks noChangeAspect="1" noChangeArrowheads="1"/>
          </p:cNvPicPr>
          <p:nvPr/>
        </p:nvPicPr>
        <p:blipFill>
          <a:blip r:embed="rId3" cstate="print"/>
          <a:srcRect/>
          <a:stretch>
            <a:fillRect/>
          </a:stretch>
        </p:blipFill>
        <p:spPr bwMode="auto">
          <a:xfrm>
            <a:off x="304802" y="1600204"/>
            <a:ext cx="5334000" cy="488632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62E7F908-B18F-4854-8722-9A8431E3A99F}"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2" name="Rectangle 2"/>
          <p:cNvSpPr txBox="1">
            <a:spLocks noChangeArrowheads="1"/>
          </p:cNvSpPr>
          <p:nvPr/>
        </p:nvSpPr>
        <p:spPr>
          <a:xfrm>
            <a:off x="2" y="-762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Binary / Parallel Adder</a:t>
            </a:r>
          </a:p>
        </p:txBody>
      </p:sp>
      <p:sp>
        <p:nvSpPr>
          <p:cNvPr id="1048843" name="Text Box 19"/>
          <p:cNvSpPr txBox="1">
            <a:spLocks noChangeArrowheads="1"/>
          </p:cNvSpPr>
          <p:nvPr/>
        </p:nvSpPr>
        <p:spPr bwMode="auto">
          <a:xfrm>
            <a:off x="8991600" y="2209800"/>
            <a:ext cx="13716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  </a:t>
            </a:r>
          </a:p>
        </p:txBody>
      </p:sp>
      <p:sp>
        <p:nvSpPr>
          <p:cNvPr id="1048844" name="Text Box 20"/>
          <p:cNvSpPr txBox="1">
            <a:spLocks noChangeArrowheads="1"/>
          </p:cNvSpPr>
          <p:nvPr/>
        </p:nvSpPr>
        <p:spPr bwMode="auto">
          <a:xfrm>
            <a:off x="6629400" y="2286000"/>
            <a:ext cx="13716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  </a:t>
            </a:r>
            <a:r>
              <a:rPr lang="en-US" sz="2400" baseline="-250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1048845" name="Text Box 22"/>
          <p:cNvSpPr txBox="1">
            <a:spLocks noChangeArrowheads="1"/>
          </p:cNvSpPr>
          <p:nvPr/>
        </p:nvSpPr>
        <p:spPr bwMode="auto">
          <a:xfrm>
            <a:off x="2362202" y="2286000"/>
            <a:ext cx="1371600" cy="457200"/>
          </a:xfrm>
          <a:prstGeom prst="rect">
            <a:avLst/>
          </a:prstGeom>
          <a:noFill/>
          <a:ln w="9525">
            <a:noFill/>
            <a:miter lim="800000"/>
            <a:headEnd/>
            <a:tailEnd/>
          </a:ln>
        </p:spPr>
        <p:txBody>
          <a:bodyPr>
            <a:spAutoFit/>
          </a:bodyPr>
          <a:lstStyle/>
          <a:p>
            <a:pPr eaLnBrk="1" hangingPunct="1">
              <a:spcBef>
                <a:spcPct val="50000"/>
              </a:spcBef>
            </a:pPr>
            <a:r>
              <a:rPr lang="en-US" sz="2400" dirty="0">
                <a:latin typeface="Times New Roman" pitchFamily="18" charset="0"/>
                <a:cs typeface="Times New Roman" pitchFamily="18" charset="0"/>
              </a:rPr>
              <a:t> </a:t>
            </a:r>
          </a:p>
        </p:txBody>
      </p:sp>
      <p:sp>
        <p:nvSpPr>
          <p:cNvPr id="1048846" name="Text Box 35"/>
          <p:cNvSpPr txBox="1">
            <a:spLocks noChangeArrowheads="1"/>
          </p:cNvSpPr>
          <p:nvPr/>
        </p:nvSpPr>
        <p:spPr bwMode="auto">
          <a:xfrm>
            <a:off x="2667002" y="3657600"/>
            <a:ext cx="838200" cy="457200"/>
          </a:xfrm>
          <a:prstGeom prst="rect">
            <a:avLst/>
          </a:prstGeom>
          <a:noFill/>
          <a:ln w="9525">
            <a:noFill/>
            <a:miter lim="800000"/>
            <a:headEnd/>
            <a:tailEnd/>
          </a:ln>
        </p:spPr>
        <p:txBody>
          <a:bodyPr>
            <a:spAutoFit/>
          </a:bodyPr>
          <a:lstStyle/>
          <a:p>
            <a:pPr eaLnBrk="1" hangingPunct="1">
              <a:spcBef>
                <a:spcPct val="50000"/>
              </a:spcBef>
            </a:pPr>
            <a:endParaRPr lang="en-US" sz="2400">
              <a:latin typeface="Times New Roman" pitchFamily="18" charset="0"/>
              <a:cs typeface="Times New Roman" pitchFamily="18" charset="0"/>
            </a:endParaRPr>
          </a:p>
        </p:txBody>
      </p:sp>
      <p:pic>
        <p:nvPicPr>
          <p:cNvPr id="2097183" name="Picture 2"/>
          <p:cNvPicPr>
            <a:picLocks noChangeAspect="1" noChangeArrowheads="1"/>
          </p:cNvPicPr>
          <p:nvPr/>
        </p:nvPicPr>
        <p:blipFill>
          <a:blip r:embed="rId2" cstate="print"/>
          <a:srcRect/>
          <a:stretch>
            <a:fillRect/>
          </a:stretch>
        </p:blipFill>
        <p:spPr bwMode="auto">
          <a:xfrm>
            <a:off x="609600" y="2286000"/>
            <a:ext cx="10820400" cy="4343400"/>
          </a:xfrm>
          <a:prstGeom prst="rect">
            <a:avLst/>
          </a:prstGeom>
          <a:noFill/>
          <a:ln w="9525">
            <a:noFill/>
            <a:miter lim="800000"/>
            <a:headEnd/>
            <a:tailEnd/>
          </a:ln>
          <a:effectLst/>
        </p:spPr>
      </p:pic>
      <p:sp>
        <p:nvSpPr>
          <p:cNvPr id="1048847" name="TextBox 48"/>
          <p:cNvSpPr txBox="1"/>
          <p:nvPr/>
        </p:nvSpPr>
        <p:spPr>
          <a:xfrm>
            <a:off x="381000" y="609600"/>
            <a:ext cx="10896600" cy="1631216"/>
          </a:xfrm>
          <a:prstGeom prst="rect">
            <a:avLst/>
          </a:prstGeom>
          <a:noFill/>
        </p:spPr>
        <p:txBody>
          <a:bodyPr wrap="square" rtlCol="0">
            <a:spAutoFit/>
          </a:bodyPr>
          <a:lstStyle/>
          <a:p>
            <a:pPr>
              <a:buFont typeface="Arial" pitchFamily="34" charset="0"/>
              <a:buChar char="•"/>
            </a:pPr>
            <a:r>
              <a:rPr lang="en-US" sz="36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A single full adder is capable of adding two one-bit numbers</a:t>
            </a:r>
          </a:p>
          <a:p>
            <a:pPr>
              <a:buFont typeface="Arial" pitchFamily="34" charset="0"/>
              <a:buChar char="•"/>
            </a:pPr>
            <a:r>
              <a:rPr lang="en-US" sz="3200" dirty="0" smtClean="0">
                <a:latin typeface="Times New Roman" pitchFamily="18" charset="0"/>
                <a:cs typeface="Times New Roman" pitchFamily="18" charset="0"/>
              </a:rPr>
              <a:t>In order to add binary numbers with more than one bit , additional Full adders must be employed.</a:t>
            </a:r>
            <a:endParaRPr lang="en-US" sz="3200" dirty="0">
              <a:latin typeface="Times New Roman" pitchFamily="18" charset="0"/>
              <a:cs typeface="Times New Roman" pitchFamily="18" charset="0"/>
            </a:endParaRPr>
          </a:p>
        </p:txBody>
      </p:sp>
      <p:sp>
        <p:nvSpPr>
          <p:cNvPr id="9" name="Date Placeholder 8"/>
          <p:cNvSpPr>
            <a:spLocks noGrp="1"/>
          </p:cNvSpPr>
          <p:nvPr>
            <p:ph type="dt" sz="half" idx="10"/>
          </p:nvPr>
        </p:nvSpPr>
        <p:spPr/>
        <p:txBody>
          <a:bodyPr/>
          <a:lstStyle/>
          <a:p>
            <a:fld id="{B7E88313-AAAF-49CE-9FAB-F9F8E88964AF}" type="datetime1">
              <a:rPr lang="en-US" smtClean="0"/>
              <a:t>3/27/2021</a:t>
            </a:fld>
            <a:endParaRPr lang="en-US"/>
          </a:p>
        </p:txBody>
      </p:sp>
      <p:sp>
        <p:nvSpPr>
          <p:cNvPr id="10" name="Slide Number Placeholder 9"/>
          <p:cNvSpPr>
            <a:spLocks noGrp="1"/>
          </p:cNvSpPr>
          <p:nvPr>
            <p:ph type="sldNum" sz="quarter" idx="12"/>
          </p:nvPr>
        </p:nvSpPr>
        <p:spPr/>
        <p:txBody>
          <a:bodyPr/>
          <a:lstStyle/>
          <a:p>
            <a:fld id="{B6F15528-21DE-4FAA-801E-634DDDAF4B2B}" type="slidenum">
              <a:rPr lang="en-US" smtClean="0"/>
              <a:pPr/>
              <a:t>32</a:t>
            </a:fld>
            <a:endParaRPr lang="en-US"/>
          </a:p>
        </p:txBody>
      </p:sp>
      <p:sp>
        <p:nvSpPr>
          <p:cNvPr id="11" name="Footer Placeholder 10"/>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8" name="Rectangle 2"/>
          <p:cNvSpPr txBox="1">
            <a:spLocks noChangeArrowheads="1"/>
          </p:cNvSpPr>
          <p:nvPr/>
        </p:nvSpPr>
        <p:spPr>
          <a:xfrm>
            <a:off x="2" y="0"/>
            <a:ext cx="12801600" cy="8683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Binary subtractor </a:t>
            </a:r>
            <a:r>
              <a:rPr lang="en-US" sz="4000" b="1" dirty="0" smtClean="0">
                <a:latin typeface="Times New Roman" pitchFamily="18" charset="0"/>
                <a:ea typeface="+mj-ea"/>
                <a:cs typeface="Times New Roman" pitchFamily="18" charset="0"/>
              </a:rPr>
              <a:t>or </a:t>
            </a: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Parallel subtractor</a:t>
            </a:r>
          </a:p>
        </p:txBody>
      </p:sp>
      <p:sp>
        <p:nvSpPr>
          <p:cNvPr id="1048849" name="Text Box 23"/>
          <p:cNvSpPr txBox="1">
            <a:spLocks noChangeArrowheads="1"/>
          </p:cNvSpPr>
          <p:nvPr/>
        </p:nvSpPr>
        <p:spPr bwMode="auto">
          <a:xfrm>
            <a:off x="2362200" y="3657603"/>
            <a:ext cx="838200" cy="461665"/>
          </a:xfrm>
          <a:prstGeom prst="rect">
            <a:avLst/>
          </a:prstGeom>
          <a:noFill/>
          <a:ln w="9525">
            <a:noFill/>
            <a:miter lim="800000"/>
            <a:headEnd/>
            <a:tailEnd/>
          </a:ln>
        </p:spPr>
        <p:txBody>
          <a:bodyPr>
            <a:spAutoFit/>
          </a:bodyPr>
          <a:lstStyle/>
          <a:p>
            <a:pPr eaLnBrk="1" hangingPunct="1">
              <a:spcBef>
                <a:spcPct val="50000"/>
              </a:spcBef>
            </a:pPr>
            <a:endParaRPr lang="en-US" sz="2400">
              <a:latin typeface="Times New Roman" pitchFamily="18" charset="0"/>
              <a:cs typeface="Times New Roman" pitchFamily="18" charset="0"/>
            </a:endParaRPr>
          </a:p>
        </p:txBody>
      </p:sp>
      <p:pic>
        <p:nvPicPr>
          <p:cNvPr id="2097184" name="Picture 2"/>
          <p:cNvPicPr>
            <a:picLocks noChangeAspect="1" noChangeArrowheads="1"/>
          </p:cNvPicPr>
          <p:nvPr/>
        </p:nvPicPr>
        <p:blipFill>
          <a:blip r:embed="rId2" cstate="print"/>
          <a:srcRect/>
          <a:stretch>
            <a:fillRect/>
          </a:stretch>
        </p:blipFill>
        <p:spPr bwMode="auto">
          <a:xfrm>
            <a:off x="838200" y="2819401"/>
            <a:ext cx="10591800" cy="3733800"/>
          </a:xfrm>
          <a:prstGeom prst="rect">
            <a:avLst/>
          </a:prstGeom>
          <a:noFill/>
          <a:ln w="9525">
            <a:noFill/>
            <a:miter lim="800000"/>
            <a:headEnd/>
            <a:tailEnd/>
          </a:ln>
          <a:effectLst/>
        </p:spPr>
      </p:pic>
      <p:sp>
        <p:nvSpPr>
          <p:cNvPr id="1048850" name="TextBox 64"/>
          <p:cNvSpPr txBox="1"/>
          <p:nvPr/>
        </p:nvSpPr>
        <p:spPr>
          <a:xfrm>
            <a:off x="533400" y="685800"/>
            <a:ext cx="11125200" cy="2123658"/>
          </a:xfrm>
          <a:prstGeom prst="rect">
            <a:avLst/>
          </a:prstGeom>
          <a:noFill/>
        </p:spPr>
        <p:txBody>
          <a:bodyPr wrap="square" rtlCol="0">
            <a:spAutoFit/>
          </a:bodyPr>
          <a:lstStyle/>
          <a:p>
            <a:pPr>
              <a:buFont typeface="Arial" pitchFamily="34" charset="0"/>
              <a:buChar char="•"/>
            </a:pPr>
            <a:r>
              <a:rPr lang="en-US" sz="36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The subtraction of binary numbers can be done most conveniently by means of complements</a:t>
            </a:r>
          </a:p>
          <a:p>
            <a:pPr>
              <a:buFont typeface="Arial" pitchFamily="34" charset="0"/>
              <a:buChar char="•"/>
            </a:pPr>
            <a:r>
              <a:rPr lang="en-US" sz="3200" dirty="0" smtClean="0">
                <a:latin typeface="Times New Roman" pitchFamily="18" charset="0"/>
                <a:cs typeface="Times New Roman" pitchFamily="18" charset="0"/>
              </a:rPr>
              <a:t>The 1’s complement can be implemented with inverters and a 1 can be added to the sum through input carry</a:t>
            </a:r>
            <a:endParaRPr lang="en-US" sz="3200"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D4966372-03CC-4A78-8A9D-18AE0A4372BE}" type="datetime1">
              <a:rPr lang="en-US" smtClean="0"/>
              <a:t>3/27/2021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33</a:t>
            </a:fld>
            <a:endParaRPr lang="en-US"/>
          </a:p>
        </p:txBody>
      </p:sp>
      <p:sp>
        <p:nvSpPr>
          <p:cNvPr id="8" name="Footer Placeholder 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1" name="Title 1"/>
          <p:cNvSpPr>
            <a:spLocks noGrp="1"/>
          </p:cNvSpPr>
          <p:nvPr>
            <p:ph type="title"/>
          </p:nvPr>
        </p:nvSpPr>
        <p:spPr>
          <a:xfrm>
            <a:off x="609601" y="0"/>
            <a:ext cx="11521441" cy="914400"/>
          </a:xfrm>
        </p:spPr>
        <p:txBody>
          <a:bodyPr>
            <a:normAutofit/>
          </a:bodyPr>
          <a:lstStyle/>
          <a:p>
            <a:r>
              <a:rPr lang="en-US" sz="4000" b="1" dirty="0" smtClean="0">
                <a:latin typeface="Times New Roman" pitchFamily="18" charset="0"/>
                <a:cs typeface="Times New Roman" pitchFamily="18" charset="0"/>
              </a:rPr>
              <a:t>Parallel 	Adder/</a:t>
            </a:r>
            <a:r>
              <a:rPr lang="en-US" sz="4000" b="1" dirty="0" err="1" smtClean="0">
                <a:latin typeface="Times New Roman" pitchFamily="18" charset="0"/>
                <a:cs typeface="Times New Roman" pitchFamily="18" charset="0"/>
              </a:rPr>
              <a:t>Subtractor</a:t>
            </a:r>
            <a:endParaRPr lang="en-US" sz="4000" b="1" dirty="0">
              <a:latin typeface="Times New Roman" pitchFamily="18" charset="0"/>
              <a:cs typeface="Times New Roman" pitchFamily="18" charset="0"/>
            </a:endParaRPr>
          </a:p>
        </p:txBody>
      </p:sp>
      <p:pic>
        <p:nvPicPr>
          <p:cNvPr id="2097185" name="Picture 2"/>
          <p:cNvPicPr>
            <a:picLocks noGrp="1" noChangeAspect="1" noChangeArrowheads="1"/>
          </p:cNvPicPr>
          <p:nvPr>
            <p:ph idx="1"/>
          </p:nvPr>
        </p:nvPicPr>
        <p:blipFill>
          <a:blip r:embed="rId2" cstate="print"/>
          <a:srcRect/>
          <a:stretch>
            <a:fillRect/>
          </a:stretch>
        </p:blipFill>
        <p:spPr bwMode="auto">
          <a:xfrm>
            <a:off x="457202" y="2895600"/>
            <a:ext cx="11628438" cy="3733800"/>
          </a:xfrm>
          <a:prstGeom prst="rect">
            <a:avLst/>
          </a:prstGeom>
          <a:noFill/>
          <a:ln w="9525">
            <a:noFill/>
            <a:miter lim="800000"/>
            <a:headEnd/>
            <a:tailEnd/>
          </a:ln>
          <a:effectLst/>
        </p:spPr>
      </p:pic>
      <p:sp>
        <p:nvSpPr>
          <p:cNvPr id="1048852" name="TextBox 4"/>
          <p:cNvSpPr txBox="1"/>
          <p:nvPr/>
        </p:nvSpPr>
        <p:spPr>
          <a:xfrm>
            <a:off x="304801" y="762003"/>
            <a:ext cx="12192000" cy="2062103"/>
          </a:xfrm>
          <a:prstGeom prst="rect">
            <a:avLst/>
          </a:prstGeom>
          <a:noFill/>
        </p:spPr>
        <p:txBody>
          <a:bodyPr wrap="square" rtlCol="0">
            <a:spAutoFit/>
          </a:bodyPr>
          <a:lstStyle/>
          <a:p>
            <a:pPr>
              <a:buFont typeface="Arial" pitchFamily="34" charset="0"/>
              <a:buChar char="•"/>
            </a:pPr>
            <a:r>
              <a:rPr lang="en-US" sz="3200" dirty="0" smtClean="0">
                <a:latin typeface="Times New Roman" pitchFamily="18" charset="0"/>
                <a:cs typeface="Times New Roman" pitchFamily="18" charset="0"/>
              </a:rPr>
              <a:t> The addition and Subtraction operations can be combined in to one circuit.</a:t>
            </a:r>
          </a:p>
          <a:p>
            <a:pPr>
              <a:buFont typeface="Arial" pitchFamily="34" charset="0"/>
              <a:buChar char="•"/>
            </a:pPr>
            <a:r>
              <a:rPr lang="en-US" sz="3200" dirty="0" smtClean="0">
                <a:latin typeface="Times New Roman" pitchFamily="18" charset="0"/>
                <a:cs typeface="Times New Roman" pitchFamily="18" charset="0"/>
              </a:rPr>
              <a:t>The mode input M controls the operation of the circuit, when M=0 the circuit is an adder, when M=1 the circuit is an subtractor </a:t>
            </a:r>
            <a:endParaRPr lang="en-US" sz="32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88A5F39E-7F2D-48E0-82B4-7FE87175FA0F}"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3" name="Title 1"/>
          <p:cNvSpPr>
            <a:spLocks noGrp="1"/>
          </p:cNvSpPr>
          <p:nvPr>
            <p:ph type="title"/>
          </p:nvPr>
        </p:nvSpPr>
        <p:spPr>
          <a:xfrm>
            <a:off x="640081" y="-152400"/>
            <a:ext cx="11521441" cy="1143000"/>
          </a:xfrm>
        </p:spPr>
        <p:txBody>
          <a:bodyPr/>
          <a:lstStyle/>
          <a:p>
            <a:r>
              <a:rPr lang="en-US" dirty="0" smtClean="0"/>
              <a:t>Draw back of parallel adder</a:t>
            </a:r>
            <a:endParaRPr lang="en-US" dirty="0"/>
          </a:p>
        </p:txBody>
      </p:sp>
      <p:sp>
        <p:nvSpPr>
          <p:cNvPr id="1048854" name="Content Placeholder 2"/>
          <p:cNvSpPr>
            <a:spLocks noGrp="1"/>
          </p:cNvSpPr>
          <p:nvPr>
            <p:ph idx="1"/>
          </p:nvPr>
        </p:nvSpPr>
        <p:spPr>
          <a:xfrm>
            <a:off x="640081" y="762000"/>
            <a:ext cx="11521441" cy="5638800"/>
          </a:xfrm>
        </p:spPr>
        <p:txBody>
          <a:bodyPr/>
          <a:lstStyle/>
          <a:p>
            <a:r>
              <a:rPr lang="en-US" dirty="0" smtClean="0"/>
              <a:t>In parallel adder carry output of each full adder stage is connected to the carry input of the next higher order stage. Therefore, the sum and carry outputs of any stage cannot be produced until the input carry occurs; this leads to a time delay in the addition process. This delay is known as </a:t>
            </a:r>
            <a:r>
              <a:rPr lang="en-US" b="1" dirty="0" smtClean="0"/>
              <a:t>Carry Propagation Delay</a:t>
            </a:r>
            <a:r>
              <a:rPr lang="en-US" dirty="0" smtClean="0"/>
              <a:t>.</a:t>
            </a:r>
          </a:p>
          <a:p>
            <a:r>
              <a:rPr lang="en-US" dirty="0" smtClean="0"/>
              <a:t>Example: </a:t>
            </a:r>
          </a:p>
          <a:p>
            <a:pPr>
              <a:buNone/>
            </a:pPr>
            <a:r>
              <a:rPr lang="en-US" dirty="0" smtClean="0"/>
              <a:t>                                  0	1    0     1</a:t>
            </a:r>
          </a:p>
          <a:p>
            <a:pPr>
              <a:buNone/>
            </a:pPr>
            <a:r>
              <a:rPr lang="en-US" dirty="0" smtClean="0"/>
              <a:t>                            +    0    0    1     1</a:t>
            </a:r>
          </a:p>
          <a:p>
            <a:pPr>
              <a:buNone/>
            </a:pPr>
            <a:r>
              <a:rPr lang="en-US" dirty="0" smtClean="0"/>
              <a:t>                                  1    0    0     0</a:t>
            </a:r>
          </a:p>
          <a:p>
            <a:pPr>
              <a:buNone/>
            </a:pPr>
            <a:endParaRPr lang="en-US" dirty="0" smtClean="0"/>
          </a:p>
          <a:p>
            <a:pPr>
              <a:buNone/>
            </a:pPr>
            <a:endParaRPr lang="en-US" dirty="0" smtClean="0"/>
          </a:p>
        </p:txBody>
      </p:sp>
      <p:cxnSp>
        <p:nvCxnSpPr>
          <p:cNvPr id="3145734" name="Straight Connector 4"/>
          <p:cNvCxnSpPr>
            <a:cxnSpLocks/>
          </p:cNvCxnSpPr>
          <p:nvPr/>
        </p:nvCxnSpPr>
        <p:spPr>
          <a:xfrm>
            <a:off x="3733800" y="5029200"/>
            <a:ext cx="2438400" cy="158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5" name="Date Placeholder 4"/>
          <p:cNvSpPr>
            <a:spLocks noGrp="1"/>
          </p:cNvSpPr>
          <p:nvPr>
            <p:ph type="dt" sz="half" idx="10"/>
          </p:nvPr>
        </p:nvSpPr>
        <p:spPr/>
        <p:txBody>
          <a:bodyPr/>
          <a:lstStyle/>
          <a:p>
            <a:fld id="{4FB44ECD-A6EC-43BC-8514-AA53E0D517BF}"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5" name="Rectangle 2"/>
          <p:cNvSpPr txBox="1">
            <a:spLocks noChangeArrowheads="1"/>
          </p:cNvSpPr>
          <p:nvPr/>
        </p:nvSpPr>
        <p:spPr>
          <a:xfrm>
            <a:off x="609599" y="-152400"/>
            <a:ext cx="119634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Encoder</a:t>
            </a:r>
          </a:p>
        </p:txBody>
      </p:sp>
      <p:sp>
        <p:nvSpPr>
          <p:cNvPr id="1048856" name="Text Box 3"/>
          <p:cNvSpPr txBox="1">
            <a:spLocks noChangeArrowheads="1"/>
          </p:cNvSpPr>
          <p:nvPr/>
        </p:nvSpPr>
        <p:spPr bwMode="auto">
          <a:xfrm>
            <a:off x="2" y="685804"/>
            <a:ext cx="12801600" cy="2031325"/>
          </a:xfrm>
          <a:prstGeom prst="rect">
            <a:avLst/>
          </a:prstGeom>
          <a:noFill/>
          <a:ln w="9525">
            <a:noFill/>
            <a:miter lim="800000"/>
            <a:headEnd/>
            <a:tailEnd/>
          </a:ln>
        </p:spPr>
        <p:txBody>
          <a:bodyPr wrap="square">
            <a:spAutoFit/>
          </a:bodyPr>
          <a:lstStyle/>
          <a:p>
            <a:pPr marL="457200" indent="-457200" algn="just" eaLnBrk="1" hangingPunct="1">
              <a:spcBef>
                <a:spcPct val="50000"/>
              </a:spcBef>
              <a:buFontTx/>
              <a:buChar char="•"/>
            </a:pPr>
            <a:r>
              <a:rPr lang="en-US" sz="3600" dirty="0" smtClean="0">
                <a:latin typeface="Times New Roman" pitchFamily="18" charset="0"/>
                <a:cs typeface="Times New Roman" pitchFamily="18" charset="0"/>
              </a:rPr>
              <a:t>An </a:t>
            </a:r>
            <a:r>
              <a:rPr lang="en-US" sz="3600" dirty="0">
                <a:latin typeface="Times New Roman" pitchFamily="18" charset="0"/>
                <a:cs typeface="Times New Roman" pitchFamily="18" charset="0"/>
              </a:rPr>
              <a:t>encoder has 2</a:t>
            </a:r>
            <a:r>
              <a:rPr lang="en-US" sz="3600" baseline="30000" dirty="0">
                <a:latin typeface="Times New Roman" pitchFamily="18" charset="0"/>
                <a:cs typeface="Times New Roman" pitchFamily="18" charset="0"/>
              </a:rPr>
              <a:t>n</a:t>
            </a:r>
            <a:r>
              <a:rPr lang="en-US" sz="3600" dirty="0">
                <a:latin typeface="Times New Roman" pitchFamily="18" charset="0"/>
                <a:cs typeface="Times New Roman" pitchFamily="18" charset="0"/>
              </a:rPr>
              <a:t> input lines and n output lines.</a:t>
            </a:r>
          </a:p>
          <a:p>
            <a:pPr marL="457200" indent="-457200" algn="just" eaLnBrk="1" hangingPunct="1">
              <a:spcBef>
                <a:spcPct val="50000"/>
              </a:spcBef>
              <a:buFontTx/>
              <a:buChar char="•"/>
            </a:pPr>
            <a:r>
              <a:rPr lang="en-US" sz="3600" dirty="0">
                <a:latin typeface="Times New Roman" pitchFamily="18" charset="0"/>
                <a:cs typeface="Times New Roman" pitchFamily="18" charset="0"/>
              </a:rPr>
              <a:t>In encoder the output lines generate binary code corresponding to the input value.</a:t>
            </a:r>
          </a:p>
        </p:txBody>
      </p:sp>
      <p:pic>
        <p:nvPicPr>
          <p:cNvPr id="2097186" name="Picture 2"/>
          <p:cNvPicPr>
            <a:picLocks noChangeAspect="1" noChangeArrowheads="1"/>
          </p:cNvPicPr>
          <p:nvPr/>
        </p:nvPicPr>
        <p:blipFill>
          <a:blip r:embed="rId2" cstate="print"/>
          <a:srcRect/>
          <a:stretch>
            <a:fillRect/>
          </a:stretch>
        </p:blipFill>
        <p:spPr bwMode="auto">
          <a:xfrm>
            <a:off x="3505200" y="2286000"/>
            <a:ext cx="6629400" cy="38862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AC973EAB-80E0-49EE-BF3C-ACC9210C9868}"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Rectangle 2"/>
          <p:cNvSpPr txBox="1">
            <a:spLocks noChangeArrowheads="1"/>
          </p:cNvSpPr>
          <p:nvPr/>
        </p:nvSpPr>
        <p:spPr>
          <a:xfrm>
            <a:off x="2" y="198438"/>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Octal to Binary Encoder</a:t>
            </a:r>
          </a:p>
        </p:txBody>
      </p:sp>
      <p:graphicFrame>
        <p:nvGraphicFramePr>
          <p:cNvPr id="4194315" name="Group 3"/>
          <p:cNvGraphicFramePr>
            <a:graphicFrameLocks noGrp="1"/>
          </p:cNvGraphicFramePr>
          <p:nvPr/>
        </p:nvGraphicFramePr>
        <p:xfrm>
          <a:off x="381001" y="1965960"/>
          <a:ext cx="5867399" cy="4663440"/>
        </p:xfrm>
        <a:graphic>
          <a:graphicData uri="http://schemas.openxmlformats.org/drawingml/2006/table">
            <a:tbl>
              <a:tblPr/>
              <a:tblGrid>
                <a:gridCol w="533261"/>
                <a:gridCol w="533261"/>
                <a:gridCol w="533261"/>
                <a:gridCol w="533261"/>
                <a:gridCol w="533261"/>
                <a:gridCol w="534789"/>
                <a:gridCol w="533261"/>
                <a:gridCol w="533261"/>
                <a:gridCol w="533261"/>
                <a:gridCol w="533261"/>
                <a:gridCol w="533261"/>
              </a:tblGrid>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0</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1</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2</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D</a:t>
                      </a:r>
                      <a:r>
                        <a:rPr kumimoji="0" lang="en-US" sz="2000" b="1" i="0" u="none" strike="noStrike" cap="none" normalizeH="0" baseline="-25000" smtClean="0">
                          <a:ln>
                            <a:noFill/>
                          </a:ln>
                          <a:solidFill>
                            <a:schemeClr val="tx1"/>
                          </a:solidFill>
                          <a:effectLst/>
                          <a:latin typeface="Times New Roman" charset="0"/>
                        </a:rPr>
                        <a:t>3</a:t>
                      </a:r>
                      <a:endParaRPr kumimoji="0" lang="en-US" sz="2000" b="1" i="0" u="none" strike="noStrike" cap="none" normalizeH="0" baseline="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4</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5</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6</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D</a:t>
                      </a:r>
                      <a:r>
                        <a:rPr kumimoji="0" lang="en-US" sz="2000" b="1" i="0" u="none" strike="noStrike" cap="none" normalizeH="0" baseline="-25000" dirty="0" smtClean="0">
                          <a:ln>
                            <a:noFill/>
                          </a:ln>
                          <a:solidFill>
                            <a:schemeClr val="tx1"/>
                          </a:solidFill>
                          <a:effectLst/>
                          <a:latin typeface="Times New Roman" charset="0"/>
                        </a:rPr>
                        <a:t>7</a:t>
                      </a:r>
                      <a:endParaRPr kumimoji="0" lang="en-US" sz="2000" b="1"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1" i="0" u="none" strike="noStrike" cap="none" normalizeH="0" baseline="0" dirty="0" smtClean="0">
                          <a:ln>
                            <a:noFill/>
                          </a:ln>
                          <a:solidFill>
                            <a:schemeClr val="tx1"/>
                          </a:solidFill>
                          <a:effectLst/>
                          <a:latin typeface="Times New Roman"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1" i="0" u="none" strike="noStrike" cap="none" normalizeH="0" baseline="0" smtClean="0">
                          <a:ln>
                            <a:noFill/>
                          </a:ln>
                          <a:solidFill>
                            <a:schemeClr val="tx1"/>
                          </a:solidFill>
                          <a:effectLst/>
                          <a:latin typeface="Times New Roman" charset="0"/>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1" i="0" u="none" strike="noStrike" cap="none" normalizeH="0" baseline="0" smtClean="0">
                          <a:ln>
                            <a:noFill/>
                          </a:ln>
                          <a:solidFill>
                            <a:schemeClr val="tx1"/>
                          </a:solidFill>
                          <a:effectLst/>
                          <a:latin typeface="Times New Roman" charset="0"/>
                        </a:rPr>
                        <a:t>C</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08000">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bl>
          </a:graphicData>
        </a:graphic>
      </p:graphicFrame>
      <p:pic>
        <p:nvPicPr>
          <p:cNvPr id="2097187" name="Picture 3" descr="31"/>
          <p:cNvPicPr>
            <a:picLocks noChangeAspect="1" noChangeArrowheads="1"/>
          </p:cNvPicPr>
          <p:nvPr/>
        </p:nvPicPr>
        <p:blipFill>
          <a:blip r:embed="rId2" cstate="print">
            <a:lum bright="-30000" contrast="48000"/>
          </a:blip>
          <a:srcRect r="5736"/>
          <a:stretch>
            <a:fillRect/>
          </a:stretch>
        </p:blipFill>
        <p:spPr bwMode="auto">
          <a:xfrm>
            <a:off x="6629400" y="1676400"/>
            <a:ext cx="5943600" cy="5181600"/>
          </a:xfrm>
          <a:prstGeom prst="rect">
            <a:avLst/>
          </a:prstGeom>
          <a:noFill/>
          <a:ln w="9525">
            <a:noFill/>
            <a:miter lim="800000"/>
            <a:headEnd/>
            <a:tailEnd/>
          </a:ln>
        </p:spPr>
      </p:pic>
      <p:sp>
        <p:nvSpPr>
          <p:cNvPr id="1048858" name="TextBox 6"/>
          <p:cNvSpPr txBox="1"/>
          <p:nvPr/>
        </p:nvSpPr>
        <p:spPr>
          <a:xfrm>
            <a:off x="381000" y="1371600"/>
            <a:ext cx="49530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Truth Table:</a:t>
            </a:r>
            <a:endParaRPr lang="en-US" sz="2800" b="1" dirty="0">
              <a:latin typeface="Times New Roman" pitchFamily="18" charset="0"/>
              <a:cs typeface="Times New Roman" pitchFamily="18" charset="0"/>
            </a:endParaRPr>
          </a:p>
        </p:txBody>
      </p:sp>
      <p:sp>
        <p:nvSpPr>
          <p:cNvPr id="1048859" name="TextBox 7"/>
          <p:cNvSpPr txBox="1"/>
          <p:nvPr/>
        </p:nvSpPr>
        <p:spPr>
          <a:xfrm>
            <a:off x="6781800" y="1143000"/>
            <a:ext cx="44958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Logic Diagram:</a:t>
            </a:r>
            <a:endParaRPr lang="en-US" sz="2800" b="1"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7034365F-2B3C-4425-800B-74ECAE8E49C1}"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37</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0" name="Title 1"/>
          <p:cNvSpPr>
            <a:spLocks noGrp="1"/>
          </p:cNvSpPr>
          <p:nvPr>
            <p:ph type="title"/>
          </p:nvPr>
        </p:nvSpPr>
        <p:spPr>
          <a:xfrm>
            <a:off x="640081" y="-152400"/>
            <a:ext cx="11521441" cy="1143000"/>
          </a:xfrm>
        </p:spPr>
        <p:txBody>
          <a:bodyPr/>
          <a:lstStyle/>
          <a:p>
            <a:r>
              <a:rPr lang="en-US" b="1" dirty="0" smtClean="0">
                <a:latin typeface="Times New Roman" pitchFamily="18" charset="0"/>
                <a:cs typeface="Times New Roman" pitchFamily="18" charset="0"/>
              </a:rPr>
              <a:t>Priority Encoder</a:t>
            </a:r>
            <a:endParaRPr lang="en-US" b="1" dirty="0">
              <a:latin typeface="Times New Roman" pitchFamily="18" charset="0"/>
              <a:cs typeface="Times New Roman" pitchFamily="18" charset="0"/>
            </a:endParaRPr>
          </a:p>
        </p:txBody>
      </p:sp>
      <p:sp>
        <p:nvSpPr>
          <p:cNvPr id="1048861" name="Content Placeholder 2"/>
          <p:cNvSpPr>
            <a:spLocks noGrp="1"/>
          </p:cNvSpPr>
          <p:nvPr>
            <p:ph idx="1"/>
          </p:nvPr>
        </p:nvSpPr>
        <p:spPr>
          <a:xfrm>
            <a:off x="640081" y="838201"/>
            <a:ext cx="11521441" cy="5287969"/>
          </a:xfrm>
        </p:spPr>
        <p:txBody>
          <a:bodyPr/>
          <a:lstStyle/>
          <a:p>
            <a:r>
              <a:rPr lang="en-US" dirty="0" smtClean="0"/>
              <a:t>A priority encoder is an encoder circuit that includes the priority function.</a:t>
            </a:r>
          </a:p>
          <a:p>
            <a:pPr>
              <a:buNone/>
            </a:pPr>
            <a:r>
              <a:rPr lang="en-US" b="1" dirty="0" smtClean="0">
                <a:latin typeface="Times New Roman" pitchFamily="18" charset="0"/>
                <a:cs typeface="Times New Roman" pitchFamily="18" charset="0"/>
              </a:rPr>
              <a:t>Truth Table:</a:t>
            </a:r>
            <a:endParaRPr lang="en-US" b="1" dirty="0">
              <a:latin typeface="Times New Roman" pitchFamily="18" charset="0"/>
              <a:cs typeface="Times New Roman" pitchFamily="18" charset="0"/>
            </a:endParaRPr>
          </a:p>
        </p:txBody>
      </p:sp>
      <p:pic>
        <p:nvPicPr>
          <p:cNvPr id="2097188" name="Picture 2"/>
          <p:cNvPicPr>
            <a:picLocks noChangeAspect="1" noChangeArrowheads="1"/>
          </p:cNvPicPr>
          <p:nvPr/>
        </p:nvPicPr>
        <p:blipFill>
          <a:blip r:embed="rId2" cstate="print"/>
          <a:srcRect/>
          <a:stretch>
            <a:fillRect/>
          </a:stretch>
        </p:blipFill>
        <p:spPr bwMode="auto">
          <a:xfrm>
            <a:off x="2971802" y="2214562"/>
            <a:ext cx="7472362" cy="464343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D947CE39-531B-414E-A4F3-B55D43172902}"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9" name="Picture 2"/>
          <p:cNvPicPr>
            <a:picLocks noChangeAspect="1" noChangeArrowheads="1"/>
          </p:cNvPicPr>
          <p:nvPr/>
        </p:nvPicPr>
        <p:blipFill>
          <a:blip r:embed="rId2" cstate="print"/>
          <a:srcRect/>
          <a:stretch>
            <a:fillRect/>
          </a:stretch>
        </p:blipFill>
        <p:spPr bwMode="auto">
          <a:xfrm>
            <a:off x="0" y="1295400"/>
            <a:ext cx="7696200" cy="3633788"/>
          </a:xfrm>
          <a:prstGeom prst="rect">
            <a:avLst/>
          </a:prstGeom>
          <a:noFill/>
          <a:ln w="9525">
            <a:noFill/>
            <a:miter lim="800000"/>
            <a:headEnd/>
            <a:tailEnd/>
          </a:ln>
          <a:effectLst/>
        </p:spPr>
      </p:pic>
      <p:pic>
        <p:nvPicPr>
          <p:cNvPr id="2097190" name="Picture 3"/>
          <p:cNvPicPr>
            <a:picLocks noChangeAspect="1" noChangeArrowheads="1"/>
          </p:cNvPicPr>
          <p:nvPr/>
        </p:nvPicPr>
        <p:blipFill>
          <a:blip r:embed="rId3" cstate="print"/>
          <a:srcRect/>
          <a:stretch>
            <a:fillRect/>
          </a:stretch>
        </p:blipFill>
        <p:spPr bwMode="auto">
          <a:xfrm>
            <a:off x="7848602" y="1066804"/>
            <a:ext cx="4733925" cy="5438775"/>
          </a:xfrm>
          <a:prstGeom prst="rect">
            <a:avLst/>
          </a:prstGeom>
          <a:noFill/>
          <a:ln w="9525">
            <a:noFill/>
            <a:miter lim="800000"/>
            <a:headEnd/>
            <a:tailEnd/>
          </a:ln>
          <a:effectLst/>
        </p:spPr>
      </p:pic>
      <p:sp>
        <p:nvSpPr>
          <p:cNvPr id="1048862" name="TextBox 5"/>
          <p:cNvSpPr txBox="1"/>
          <p:nvPr/>
        </p:nvSpPr>
        <p:spPr>
          <a:xfrm>
            <a:off x="457200" y="609600"/>
            <a:ext cx="113538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                   K-Map Simplification                                Logic Diagram</a:t>
            </a:r>
            <a:endParaRPr lang="en-US" sz="2800" b="1"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B730FC36-59EE-4B58-BA09-1868270C0D55}"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a:xfrm>
            <a:off x="640081" y="0"/>
            <a:ext cx="11521441" cy="990600"/>
          </a:xfrm>
        </p:spPr>
        <p:txBody>
          <a:bodyPr>
            <a:normAutofit/>
          </a:bodyPr>
          <a:lstStyle/>
          <a:p>
            <a:r>
              <a:rPr lang="en-US" sz="4000" b="1" dirty="0" smtClean="0">
                <a:latin typeface="Times New Roman" pitchFamily="18" charset="0"/>
                <a:cs typeface="Times New Roman" pitchFamily="18" charset="0"/>
              </a:rPr>
              <a:t>COMBINATIONAL CIRCUITS</a:t>
            </a:r>
            <a:endParaRPr lang="en-US" sz="4000" b="1" dirty="0">
              <a:latin typeface="Times New Roman" pitchFamily="18" charset="0"/>
              <a:cs typeface="Times New Roman" pitchFamily="18" charset="0"/>
            </a:endParaRPr>
          </a:p>
        </p:txBody>
      </p:sp>
      <p:sp>
        <p:nvSpPr>
          <p:cNvPr id="1048599" name="Content Placeholder 2"/>
          <p:cNvSpPr>
            <a:spLocks noGrp="1"/>
          </p:cNvSpPr>
          <p:nvPr>
            <p:ph idx="1"/>
          </p:nvPr>
        </p:nvSpPr>
        <p:spPr>
          <a:xfrm>
            <a:off x="640081" y="990603"/>
            <a:ext cx="11521441" cy="1828799"/>
          </a:xfrm>
        </p:spPr>
        <p:txBody>
          <a:bodyPr>
            <a:normAutofit fontScale="96875"/>
          </a:bodyPr>
          <a:lstStyle/>
          <a:p>
            <a:r>
              <a:rPr lang="en-US" sz="3600" dirty="0" smtClean="0">
                <a:latin typeface="Times New Roman" pitchFamily="18" charset="0"/>
                <a:cs typeface="Times New Roman" pitchFamily="18" charset="0"/>
              </a:rPr>
              <a:t>A </a:t>
            </a:r>
            <a:r>
              <a:rPr lang="en-US" sz="3600" dirty="0" smtClean="0">
                <a:solidFill>
                  <a:srgbClr val="00B050"/>
                </a:solidFill>
                <a:latin typeface="Times New Roman" pitchFamily="18" charset="0"/>
                <a:cs typeface="Times New Roman" pitchFamily="18" charset="0"/>
              </a:rPr>
              <a:t>Combinational circuit </a:t>
            </a:r>
            <a:r>
              <a:rPr lang="en-US" sz="3600" dirty="0" smtClean="0">
                <a:latin typeface="Times New Roman" pitchFamily="18" charset="0"/>
                <a:cs typeface="Times New Roman" pitchFamily="18" charset="0"/>
              </a:rPr>
              <a:t>consists of input variables, logic gates and output variables. The gates accept signals from the inputs and generate signals to the outputs.</a:t>
            </a:r>
          </a:p>
          <a:p>
            <a:pPr>
              <a:buNone/>
            </a:pPr>
            <a:endParaRPr lang="en-US" dirty="0"/>
          </a:p>
        </p:txBody>
      </p:sp>
      <p:grpSp>
        <p:nvGrpSpPr>
          <p:cNvPr id="101" name="Group 19"/>
          <p:cNvGrpSpPr/>
          <p:nvPr/>
        </p:nvGrpSpPr>
        <p:grpSpPr bwMode="auto">
          <a:xfrm>
            <a:off x="-283" y="2895604"/>
            <a:ext cx="12801705" cy="3585433"/>
            <a:chOff x="-295" y="2256"/>
            <a:chExt cx="6427" cy="1778"/>
          </a:xfrm>
        </p:grpSpPr>
        <p:sp>
          <p:nvSpPr>
            <p:cNvPr id="1048600" name="Rectangle 4"/>
            <p:cNvSpPr>
              <a:spLocks noChangeArrowheads="1"/>
            </p:cNvSpPr>
            <p:nvPr/>
          </p:nvSpPr>
          <p:spPr bwMode="auto">
            <a:xfrm>
              <a:off x="1920" y="2256"/>
              <a:ext cx="2160" cy="1296"/>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48601" name="Text Box 5"/>
            <p:cNvSpPr txBox="1">
              <a:spLocks noChangeArrowheads="1"/>
            </p:cNvSpPr>
            <p:nvPr/>
          </p:nvSpPr>
          <p:spPr bwMode="auto">
            <a:xfrm>
              <a:off x="2154" y="2596"/>
              <a:ext cx="1680" cy="473"/>
            </a:xfrm>
            <a:prstGeom prst="rect">
              <a:avLst/>
            </a:prstGeom>
            <a:noFill/>
            <a:ln w="9525">
              <a:noFill/>
              <a:miter lim="800000"/>
              <a:headEnd/>
              <a:tailEnd/>
            </a:ln>
          </p:spPr>
          <p:txBody>
            <a:bodyPr>
              <a:spAutoFit/>
            </a:bodyPr>
            <a:lstStyle/>
            <a:p>
              <a:pPr algn="ctr">
                <a:spcBef>
                  <a:spcPct val="50000"/>
                </a:spcBef>
              </a:pPr>
              <a:r>
                <a:rPr lang="en-US" sz="2800" dirty="0">
                  <a:latin typeface="Times New Roman" pitchFamily="18" charset="0"/>
                  <a:cs typeface="Times New Roman" pitchFamily="18" charset="0"/>
                </a:rPr>
                <a:t>Combinational Logic Circuit</a:t>
              </a:r>
            </a:p>
          </p:txBody>
        </p:sp>
        <p:sp>
          <p:nvSpPr>
            <p:cNvPr id="1048602" name="Line 6"/>
            <p:cNvSpPr>
              <a:spLocks noChangeShapeType="1"/>
            </p:cNvSpPr>
            <p:nvPr/>
          </p:nvSpPr>
          <p:spPr bwMode="auto">
            <a:xfrm>
              <a:off x="1440" y="2448"/>
              <a:ext cx="480" cy="0"/>
            </a:xfrm>
            <a:prstGeom prst="line">
              <a:avLst/>
            </a:prstGeom>
            <a:noFill/>
            <a:ln w="9525">
              <a:solidFill>
                <a:schemeClr val="tx1"/>
              </a:solidFill>
              <a:round/>
              <a:headEnd/>
              <a:tailEnd type="triangle" w="med" len="med"/>
            </a:ln>
          </p:spPr>
          <p:txBody>
            <a:bodyPr/>
            <a:lstStyle/>
            <a:p>
              <a:endParaRPr lang="en-US"/>
            </a:p>
          </p:txBody>
        </p:sp>
        <p:sp>
          <p:nvSpPr>
            <p:cNvPr id="1048603" name="Line 7"/>
            <p:cNvSpPr>
              <a:spLocks noChangeShapeType="1"/>
            </p:cNvSpPr>
            <p:nvPr/>
          </p:nvSpPr>
          <p:spPr bwMode="auto">
            <a:xfrm>
              <a:off x="1440" y="2592"/>
              <a:ext cx="480" cy="0"/>
            </a:xfrm>
            <a:prstGeom prst="line">
              <a:avLst/>
            </a:prstGeom>
            <a:noFill/>
            <a:ln w="9525">
              <a:solidFill>
                <a:schemeClr val="tx1"/>
              </a:solidFill>
              <a:round/>
              <a:headEnd/>
              <a:tailEnd type="triangle" w="med" len="med"/>
            </a:ln>
          </p:spPr>
          <p:txBody>
            <a:bodyPr/>
            <a:lstStyle/>
            <a:p>
              <a:endParaRPr lang="en-US"/>
            </a:p>
          </p:txBody>
        </p:sp>
        <p:sp>
          <p:nvSpPr>
            <p:cNvPr id="1048604" name="Line 8"/>
            <p:cNvSpPr>
              <a:spLocks noChangeShapeType="1"/>
            </p:cNvSpPr>
            <p:nvPr/>
          </p:nvSpPr>
          <p:spPr bwMode="auto">
            <a:xfrm>
              <a:off x="1440" y="2736"/>
              <a:ext cx="480" cy="0"/>
            </a:xfrm>
            <a:prstGeom prst="line">
              <a:avLst/>
            </a:prstGeom>
            <a:noFill/>
            <a:ln w="9525">
              <a:solidFill>
                <a:schemeClr val="tx1"/>
              </a:solidFill>
              <a:round/>
              <a:headEnd/>
              <a:tailEnd type="triangle" w="med" len="med"/>
            </a:ln>
          </p:spPr>
          <p:txBody>
            <a:bodyPr/>
            <a:lstStyle/>
            <a:p>
              <a:endParaRPr lang="en-US"/>
            </a:p>
          </p:txBody>
        </p:sp>
        <p:sp>
          <p:nvSpPr>
            <p:cNvPr id="1048605" name="Line 9"/>
            <p:cNvSpPr>
              <a:spLocks noChangeShapeType="1"/>
            </p:cNvSpPr>
            <p:nvPr/>
          </p:nvSpPr>
          <p:spPr bwMode="auto">
            <a:xfrm>
              <a:off x="1440" y="3120"/>
              <a:ext cx="480" cy="0"/>
            </a:xfrm>
            <a:prstGeom prst="line">
              <a:avLst/>
            </a:prstGeom>
            <a:noFill/>
            <a:ln w="9525">
              <a:solidFill>
                <a:schemeClr val="tx1"/>
              </a:solidFill>
              <a:round/>
              <a:headEnd/>
              <a:tailEnd type="triangle" w="med" len="med"/>
            </a:ln>
          </p:spPr>
          <p:txBody>
            <a:bodyPr/>
            <a:lstStyle/>
            <a:p>
              <a:endParaRPr lang="en-US"/>
            </a:p>
          </p:txBody>
        </p:sp>
        <p:sp>
          <p:nvSpPr>
            <p:cNvPr id="1048606" name="Line 10"/>
            <p:cNvSpPr>
              <a:spLocks noChangeShapeType="1"/>
            </p:cNvSpPr>
            <p:nvPr/>
          </p:nvSpPr>
          <p:spPr bwMode="auto">
            <a:xfrm>
              <a:off x="1440" y="3312"/>
              <a:ext cx="480" cy="0"/>
            </a:xfrm>
            <a:prstGeom prst="line">
              <a:avLst/>
            </a:prstGeom>
            <a:noFill/>
            <a:ln w="9525">
              <a:solidFill>
                <a:schemeClr val="tx1"/>
              </a:solidFill>
              <a:round/>
              <a:headEnd/>
              <a:tailEnd type="triangle" w="med" len="med"/>
            </a:ln>
          </p:spPr>
          <p:txBody>
            <a:bodyPr/>
            <a:lstStyle/>
            <a:p>
              <a:endParaRPr lang="en-US"/>
            </a:p>
          </p:txBody>
        </p:sp>
        <p:sp>
          <p:nvSpPr>
            <p:cNvPr id="1048607" name="Line 11"/>
            <p:cNvSpPr>
              <a:spLocks noChangeShapeType="1"/>
            </p:cNvSpPr>
            <p:nvPr/>
          </p:nvSpPr>
          <p:spPr bwMode="auto">
            <a:xfrm>
              <a:off x="4080" y="2496"/>
              <a:ext cx="480" cy="0"/>
            </a:xfrm>
            <a:prstGeom prst="line">
              <a:avLst/>
            </a:prstGeom>
            <a:noFill/>
            <a:ln w="9525">
              <a:solidFill>
                <a:schemeClr val="tx1"/>
              </a:solidFill>
              <a:round/>
              <a:headEnd/>
              <a:tailEnd type="triangle" w="med" len="med"/>
            </a:ln>
          </p:spPr>
          <p:txBody>
            <a:bodyPr/>
            <a:lstStyle/>
            <a:p>
              <a:endParaRPr lang="en-US"/>
            </a:p>
          </p:txBody>
        </p:sp>
        <p:sp>
          <p:nvSpPr>
            <p:cNvPr id="1048608" name="Line 12"/>
            <p:cNvSpPr>
              <a:spLocks noChangeShapeType="1"/>
            </p:cNvSpPr>
            <p:nvPr/>
          </p:nvSpPr>
          <p:spPr bwMode="auto">
            <a:xfrm>
              <a:off x="4080" y="2688"/>
              <a:ext cx="480" cy="0"/>
            </a:xfrm>
            <a:prstGeom prst="line">
              <a:avLst/>
            </a:prstGeom>
            <a:noFill/>
            <a:ln w="9525">
              <a:solidFill>
                <a:schemeClr val="tx1"/>
              </a:solidFill>
              <a:round/>
              <a:headEnd/>
              <a:tailEnd type="triangle" w="med" len="med"/>
            </a:ln>
          </p:spPr>
          <p:txBody>
            <a:bodyPr/>
            <a:lstStyle/>
            <a:p>
              <a:endParaRPr lang="en-US"/>
            </a:p>
          </p:txBody>
        </p:sp>
        <p:sp>
          <p:nvSpPr>
            <p:cNvPr id="1048609" name="Line 13"/>
            <p:cNvSpPr>
              <a:spLocks noChangeShapeType="1"/>
            </p:cNvSpPr>
            <p:nvPr/>
          </p:nvSpPr>
          <p:spPr bwMode="auto">
            <a:xfrm>
              <a:off x="4080" y="3072"/>
              <a:ext cx="480" cy="0"/>
            </a:xfrm>
            <a:prstGeom prst="line">
              <a:avLst/>
            </a:prstGeom>
            <a:noFill/>
            <a:ln w="9525">
              <a:solidFill>
                <a:schemeClr val="tx1"/>
              </a:solidFill>
              <a:round/>
              <a:headEnd/>
              <a:tailEnd type="triangle" w="med" len="med"/>
            </a:ln>
          </p:spPr>
          <p:txBody>
            <a:bodyPr/>
            <a:lstStyle/>
            <a:p>
              <a:endParaRPr lang="en-US"/>
            </a:p>
          </p:txBody>
        </p:sp>
        <p:sp>
          <p:nvSpPr>
            <p:cNvPr id="1048610" name="Line 14"/>
            <p:cNvSpPr>
              <a:spLocks noChangeShapeType="1"/>
            </p:cNvSpPr>
            <p:nvPr/>
          </p:nvSpPr>
          <p:spPr bwMode="auto">
            <a:xfrm>
              <a:off x="1680" y="2736"/>
              <a:ext cx="0" cy="384"/>
            </a:xfrm>
            <a:prstGeom prst="line">
              <a:avLst/>
            </a:prstGeom>
            <a:noFill/>
            <a:ln w="9525">
              <a:solidFill>
                <a:schemeClr val="tx1"/>
              </a:solidFill>
              <a:prstDash val="dash"/>
              <a:round/>
              <a:headEnd/>
              <a:tailEnd/>
            </a:ln>
          </p:spPr>
          <p:txBody>
            <a:bodyPr/>
            <a:lstStyle/>
            <a:p>
              <a:endParaRPr lang="en-US"/>
            </a:p>
          </p:txBody>
        </p:sp>
        <p:sp>
          <p:nvSpPr>
            <p:cNvPr id="1048611" name="Line 15"/>
            <p:cNvSpPr>
              <a:spLocks noChangeShapeType="1"/>
            </p:cNvSpPr>
            <p:nvPr/>
          </p:nvSpPr>
          <p:spPr bwMode="auto">
            <a:xfrm>
              <a:off x="4272" y="2688"/>
              <a:ext cx="0" cy="384"/>
            </a:xfrm>
            <a:prstGeom prst="line">
              <a:avLst/>
            </a:prstGeom>
            <a:noFill/>
            <a:ln w="9525">
              <a:solidFill>
                <a:schemeClr val="tx1"/>
              </a:solidFill>
              <a:prstDash val="dash"/>
              <a:round/>
              <a:headEnd/>
              <a:tailEnd/>
            </a:ln>
          </p:spPr>
          <p:txBody>
            <a:bodyPr/>
            <a:lstStyle/>
            <a:p>
              <a:endParaRPr lang="en-US"/>
            </a:p>
          </p:txBody>
        </p:sp>
        <p:sp>
          <p:nvSpPr>
            <p:cNvPr id="1048612" name="Text Box 16"/>
            <p:cNvSpPr txBox="1">
              <a:spLocks noChangeArrowheads="1"/>
            </p:cNvSpPr>
            <p:nvPr/>
          </p:nvSpPr>
          <p:spPr bwMode="auto">
            <a:xfrm>
              <a:off x="432" y="2736"/>
              <a:ext cx="864" cy="399"/>
            </a:xfrm>
            <a:prstGeom prst="rect">
              <a:avLst/>
            </a:prstGeom>
            <a:noFill/>
            <a:ln w="9525">
              <a:noFill/>
              <a:miter lim="800000"/>
              <a:headEnd/>
              <a:tailEnd/>
            </a:ln>
          </p:spPr>
          <p:txBody>
            <a:bodyPr>
              <a:spAutoFit/>
            </a:bodyPr>
            <a:lstStyle/>
            <a:p>
              <a:pPr>
                <a:spcBef>
                  <a:spcPct val="50000"/>
                </a:spcBef>
              </a:pPr>
              <a:r>
                <a:rPr lang="en-US" sz="2400" dirty="0">
                  <a:latin typeface="Times New Roman" pitchFamily="18" charset="0"/>
                  <a:cs typeface="Times New Roman" pitchFamily="18" charset="0"/>
                </a:rPr>
                <a:t>n input variables</a:t>
              </a:r>
            </a:p>
          </p:txBody>
        </p:sp>
        <p:sp>
          <p:nvSpPr>
            <p:cNvPr id="1048613" name="Text Box 17"/>
            <p:cNvSpPr txBox="1">
              <a:spLocks noChangeArrowheads="1"/>
            </p:cNvSpPr>
            <p:nvPr/>
          </p:nvSpPr>
          <p:spPr bwMode="auto">
            <a:xfrm>
              <a:off x="4656" y="2736"/>
              <a:ext cx="864" cy="399"/>
            </a:xfrm>
            <a:prstGeom prst="rect">
              <a:avLst/>
            </a:prstGeom>
            <a:noFill/>
            <a:ln w="9525">
              <a:noFill/>
              <a:miter lim="800000"/>
              <a:headEnd/>
              <a:tailEnd/>
            </a:ln>
          </p:spPr>
          <p:txBody>
            <a:bodyPr>
              <a:spAutoFit/>
            </a:bodyPr>
            <a:lstStyle/>
            <a:p>
              <a:pPr>
                <a:spcBef>
                  <a:spcPct val="50000"/>
                </a:spcBef>
              </a:pPr>
              <a:r>
                <a:rPr lang="en-US" sz="2400" dirty="0">
                  <a:latin typeface="Times New Roman" pitchFamily="18" charset="0"/>
                  <a:cs typeface="Times New Roman" pitchFamily="18" charset="0"/>
                </a:rPr>
                <a:t>m output variables</a:t>
              </a:r>
            </a:p>
          </p:txBody>
        </p:sp>
        <p:sp>
          <p:nvSpPr>
            <p:cNvPr id="1048614" name="Text Box 18"/>
            <p:cNvSpPr txBox="1">
              <a:spLocks noChangeArrowheads="1"/>
            </p:cNvSpPr>
            <p:nvPr/>
          </p:nvSpPr>
          <p:spPr bwMode="auto">
            <a:xfrm>
              <a:off x="-295" y="3744"/>
              <a:ext cx="6427" cy="290"/>
            </a:xfrm>
            <a:prstGeom prst="rect">
              <a:avLst/>
            </a:prstGeom>
            <a:noFill/>
            <a:ln w="9525">
              <a:noFill/>
              <a:miter lim="800000"/>
              <a:headEnd/>
              <a:tailEnd/>
            </a:ln>
          </p:spPr>
          <p:txBody>
            <a:bodyPr wrap="square">
              <a:spAutoFit/>
            </a:bodyPr>
            <a:lstStyle/>
            <a:p>
              <a:pPr algn="ctr">
                <a:spcBef>
                  <a:spcPct val="50000"/>
                </a:spcBef>
              </a:pPr>
              <a:r>
                <a:rPr lang="en-US" sz="2800" b="1" dirty="0" smtClean="0">
                  <a:latin typeface="Calibri" pitchFamily="34" charset="0"/>
                </a:rPr>
                <a:t>          </a:t>
              </a:r>
              <a:r>
                <a:rPr lang="en-US" sz="2800" b="1" dirty="0" smtClean="0">
                  <a:latin typeface="Times New Roman" pitchFamily="18" charset="0"/>
                  <a:cs typeface="Times New Roman" pitchFamily="18" charset="0"/>
                </a:rPr>
                <a:t>Fig.1: Block </a:t>
              </a:r>
              <a:r>
                <a:rPr lang="en-US" sz="2800" b="1" dirty="0">
                  <a:latin typeface="Times New Roman" pitchFamily="18" charset="0"/>
                  <a:cs typeface="Times New Roman" pitchFamily="18" charset="0"/>
                </a:rPr>
                <a:t>Diagram of a </a:t>
              </a:r>
              <a:r>
                <a:rPr lang="en-US" sz="3200" b="1" dirty="0">
                  <a:latin typeface="Times New Roman" pitchFamily="18" charset="0"/>
                  <a:cs typeface="Times New Roman" pitchFamily="18" charset="0"/>
                </a:rPr>
                <a:t>Combinational</a:t>
              </a:r>
              <a:r>
                <a:rPr lang="en-US" sz="2800" b="1" dirty="0">
                  <a:latin typeface="Times New Roman" pitchFamily="18" charset="0"/>
                  <a:cs typeface="Times New Roman" pitchFamily="18" charset="0"/>
                </a:rPr>
                <a:t> Circuit</a:t>
              </a:r>
            </a:p>
          </p:txBody>
        </p:sp>
      </p:grpSp>
      <p:sp>
        <p:nvSpPr>
          <p:cNvPr id="20" name="Date Placeholder 19"/>
          <p:cNvSpPr>
            <a:spLocks noGrp="1"/>
          </p:cNvSpPr>
          <p:nvPr>
            <p:ph type="dt" sz="half" idx="10"/>
          </p:nvPr>
        </p:nvSpPr>
        <p:spPr/>
        <p:txBody>
          <a:bodyPr/>
          <a:lstStyle/>
          <a:p>
            <a:fld id="{4525D024-1949-475A-8421-590E231065EA}" type="datetime1">
              <a:rPr lang="en-US" smtClean="0"/>
              <a:t>3/27/2021</a:t>
            </a:fld>
            <a:endParaRPr lang="en-US"/>
          </a:p>
        </p:txBody>
      </p:sp>
      <p:sp>
        <p:nvSpPr>
          <p:cNvPr id="21" name="Slide Number Placeholder 20"/>
          <p:cNvSpPr>
            <a:spLocks noGrp="1"/>
          </p:cNvSpPr>
          <p:nvPr>
            <p:ph type="sldNum" sz="quarter" idx="12"/>
          </p:nvPr>
        </p:nvSpPr>
        <p:spPr/>
        <p:txBody>
          <a:bodyPr/>
          <a:lstStyle/>
          <a:p>
            <a:fld id="{B6F15528-21DE-4FAA-801E-634DDDAF4B2B}" type="slidenum">
              <a:rPr lang="en-US" smtClean="0"/>
              <a:pPr/>
              <a:t>4</a:t>
            </a:fld>
            <a:endParaRPr lang="en-US"/>
          </a:p>
        </p:txBody>
      </p:sp>
      <p:sp>
        <p:nvSpPr>
          <p:cNvPr id="22" name="Footer Placeholder 21"/>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3" name="Rectangle 2"/>
          <p:cNvSpPr txBox="1">
            <a:spLocks noChangeArrowheads="1"/>
          </p:cNvSpPr>
          <p:nvPr/>
        </p:nvSpPr>
        <p:spPr>
          <a:xfrm>
            <a:off x="457200" y="0"/>
            <a:ext cx="12344401"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8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Decoders</a:t>
            </a:r>
          </a:p>
        </p:txBody>
      </p:sp>
      <p:sp>
        <p:nvSpPr>
          <p:cNvPr id="1048864" name="Text Box 3"/>
          <p:cNvSpPr txBox="1">
            <a:spLocks noChangeArrowheads="1"/>
          </p:cNvSpPr>
          <p:nvPr/>
        </p:nvSpPr>
        <p:spPr bwMode="auto">
          <a:xfrm>
            <a:off x="533401" y="1295404"/>
            <a:ext cx="12115800" cy="5324535"/>
          </a:xfrm>
          <a:prstGeom prst="rect">
            <a:avLst/>
          </a:prstGeom>
          <a:noFill/>
          <a:ln w="9525">
            <a:noFill/>
            <a:miter lim="800000"/>
            <a:headEnd/>
            <a:tailEnd/>
          </a:ln>
        </p:spPr>
        <p:txBody>
          <a:bodyPr wrap="square">
            <a:spAutoFit/>
          </a:bodyPr>
          <a:lstStyle/>
          <a:p>
            <a:pPr marL="457200" indent="-457200" algn="just" eaLnBrk="1" hangingPunct="1">
              <a:spcBef>
                <a:spcPct val="50000"/>
              </a:spcBef>
              <a:buFont typeface="Wingdings" pitchFamily="2" charset="2"/>
              <a:buChar char="§"/>
            </a:pPr>
            <a:r>
              <a:rPr lang="en-US" sz="4000" dirty="0">
                <a:latin typeface="Times New Roman" pitchFamily="18" charset="0"/>
                <a:cs typeface="Times New Roman" pitchFamily="18" charset="0"/>
              </a:rPr>
              <a:t>A decoder is a multiple-input, multiple-output logic circuit which converts coded inputs into coded </a:t>
            </a:r>
            <a:r>
              <a:rPr lang="en-US" sz="4000" dirty="0" smtClean="0">
                <a:latin typeface="Times New Roman" pitchFamily="18" charset="0"/>
                <a:cs typeface="Times New Roman" pitchFamily="18" charset="0"/>
              </a:rPr>
              <a:t>outputs</a:t>
            </a:r>
            <a:endParaRPr lang="en-US" sz="4000" dirty="0">
              <a:latin typeface="Times New Roman" pitchFamily="18" charset="0"/>
              <a:cs typeface="Times New Roman" pitchFamily="18" charset="0"/>
            </a:endParaRPr>
          </a:p>
          <a:p>
            <a:pPr marL="457200" indent="-457200" algn="just" eaLnBrk="1" hangingPunct="1">
              <a:spcBef>
                <a:spcPct val="50000"/>
              </a:spcBef>
              <a:buFont typeface="Wingdings" pitchFamily="2" charset="2"/>
              <a:buChar char="§"/>
            </a:pPr>
            <a:r>
              <a:rPr lang="en-US" sz="4000" dirty="0">
                <a:latin typeface="Times New Roman" pitchFamily="18" charset="0"/>
                <a:cs typeface="Times New Roman" pitchFamily="18" charset="0"/>
              </a:rPr>
              <a:t>The input code generally has fewer bits than the output </a:t>
            </a:r>
            <a:r>
              <a:rPr lang="en-US" sz="4000" dirty="0" smtClean="0">
                <a:latin typeface="Times New Roman" pitchFamily="18" charset="0"/>
                <a:cs typeface="Times New Roman" pitchFamily="18" charset="0"/>
              </a:rPr>
              <a:t>code</a:t>
            </a:r>
            <a:endParaRPr lang="en-US" sz="4000" dirty="0">
              <a:latin typeface="Times New Roman" pitchFamily="18" charset="0"/>
              <a:cs typeface="Times New Roman" pitchFamily="18" charset="0"/>
            </a:endParaRPr>
          </a:p>
          <a:p>
            <a:pPr marL="457200" indent="-457200" algn="just" eaLnBrk="1" hangingPunct="1">
              <a:spcBef>
                <a:spcPct val="50000"/>
              </a:spcBef>
              <a:buFont typeface="Wingdings" pitchFamily="2" charset="2"/>
              <a:buChar char="§"/>
            </a:pPr>
            <a:r>
              <a:rPr lang="en-US" sz="4000" dirty="0">
                <a:latin typeface="Times New Roman" pitchFamily="18" charset="0"/>
                <a:cs typeface="Times New Roman" pitchFamily="18" charset="0"/>
              </a:rPr>
              <a:t>Each input code word produces a different output code </a:t>
            </a:r>
            <a:r>
              <a:rPr lang="en-US" sz="4000" dirty="0" smtClean="0">
                <a:latin typeface="Times New Roman" pitchFamily="18" charset="0"/>
                <a:cs typeface="Times New Roman" pitchFamily="18" charset="0"/>
              </a:rPr>
              <a:t>word</a:t>
            </a:r>
          </a:p>
          <a:p>
            <a:pPr marL="457200" indent="-457200" algn="just" eaLnBrk="1" hangingPunct="1">
              <a:spcBef>
                <a:spcPct val="50000"/>
              </a:spcBef>
              <a:buFont typeface="Wingdings" pitchFamily="2" charset="2"/>
              <a:buChar char="§"/>
            </a:pPr>
            <a:r>
              <a:rPr lang="en-US" sz="4000" dirty="0" smtClean="0">
                <a:latin typeface="Times New Roman" pitchFamily="18" charset="0"/>
                <a:cs typeface="Times New Roman" pitchFamily="18" charset="0"/>
              </a:rPr>
              <a:t>Reverse operation of Encoder</a:t>
            </a:r>
            <a:endParaRPr lang="en-US" sz="4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83E8633-BF4B-48B1-9242-2003611B9520}"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40</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Rectangle 2"/>
          <p:cNvSpPr txBox="1">
            <a:spLocks noChangeArrowheads="1"/>
          </p:cNvSpPr>
          <p:nvPr/>
        </p:nvSpPr>
        <p:spPr>
          <a:xfrm>
            <a:off x="2" y="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General structure of a decoder</a:t>
            </a:r>
          </a:p>
        </p:txBody>
      </p:sp>
      <p:grpSp>
        <p:nvGrpSpPr>
          <p:cNvPr id="148" name="Group 3"/>
          <p:cNvGrpSpPr/>
          <p:nvPr/>
        </p:nvGrpSpPr>
        <p:grpSpPr bwMode="auto">
          <a:xfrm>
            <a:off x="3505203" y="1066802"/>
            <a:ext cx="6094413" cy="2819400"/>
            <a:chOff x="1249" y="1440"/>
            <a:chExt cx="3839" cy="1776"/>
          </a:xfrm>
        </p:grpSpPr>
        <p:sp>
          <p:nvSpPr>
            <p:cNvPr id="1048866" name="Text Box 4"/>
            <p:cNvSpPr txBox="1">
              <a:spLocks noChangeArrowheads="1"/>
            </p:cNvSpPr>
            <p:nvPr/>
          </p:nvSpPr>
          <p:spPr bwMode="auto">
            <a:xfrm>
              <a:off x="3840" y="2016"/>
              <a:ext cx="1248" cy="446"/>
            </a:xfrm>
            <a:prstGeom prst="rect">
              <a:avLst/>
            </a:prstGeom>
            <a:noFill/>
            <a:ln w="9525">
              <a:noFill/>
              <a:miter lim="800000"/>
              <a:headEnd/>
              <a:tailEnd/>
            </a:ln>
          </p:spPr>
          <p:txBody>
            <a:bodyPr>
              <a:spAutoFit/>
            </a:bodyPr>
            <a:lstStyle/>
            <a:p>
              <a:pPr eaLnBrk="1" hangingPunct="1">
                <a:spcBef>
                  <a:spcPct val="50000"/>
                </a:spcBef>
              </a:pPr>
              <a:r>
                <a:rPr lang="en-US" sz="2000">
                  <a:latin typeface="Times New Roman" pitchFamily="18" charset="0"/>
                  <a:cs typeface="Times New Roman" pitchFamily="18" charset="0"/>
                </a:rPr>
                <a:t>Possible 2</a:t>
              </a:r>
              <a:r>
                <a:rPr lang="en-US" sz="2000" baseline="30000">
                  <a:latin typeface="Times New Roman" pitchFamily="18" charset="0"/>
                  <a:cs typeface="Times New Roman" pitchFamily="18" charset="0"/>
                </a:rPr>
                <a:t>n</a:t>
              </a:r>
              <a:r>
                <a:rPr lang="en-US" sz="2000">
                  <a:latin typeface="Times New Roman" pitchFamily="18" charset="0"/>
                  <a:cs typeface="Times New Roman" pitchFamily="18" charset="0"/>
                </a:rPr>
                <a:t> outputs</a:t>
              </a:r>
            </a:p>
          </p:txBody>
        </p:sp>
        <p:grpSp>
          <p:nvGrpSpPr>
            <p:cNvPr id="149" name="Group 5"/>
            <p:cNvGrpSpPr/>
            <p:nvPr/>
          </p:nvGrpSpPr>
          <p:grpSpPr bwMode="auto">
            <a:xfrm>
              <a:off x="1249" y="1440"/>
              <a:ext cx="2494" cy="1776"/>
              <a:chOff x="720" y="1392"/>
              <a:chExt cx="3408" cy="2304"/>
            </a:xfrm>
          </p:grpSpPr>
          <p:sp>
            <p:nvSpPr>
              <p:cNvPr id="1048867" name="Rectangle 6"/>
              <p:cNvSpPr>
                <a:spLocks noChangeArrowheads="1"/>
              </p:cNvSpPr>
              <p:nvPr/>
            </p:nvSpPr>
            <p:spPr bwMode="auto">
              <a:xfrm>
                <a:off x="1872" y="1392"/>
                <a:ext cx="1872" cy="2304"/>
              </a:xfrm>
              <a:prstGeom prst="rect">
                <a:avLst/>
              </a:prstGeom>
              <a:solidFill>
                <a:srgbClr val="FFFF00"/>
              </a:solidFill>
              <a:ln w="9525">
                <a:solidFill>
                  <a:schemeClr val="tx1"/>
                </a:solidFill>
                <a:miter lim="800000"/>
                <a:headEnd/>
                <a:tailEnd/>
              </a:ln>
            </p:spPr>
            <p:txBody>
              <a:bodyPr wrap="none" anchor="ctr"/>
              <a:lstStyle/>
              <a:p>
                <a:endParaRPr lang="en-US" sz="2000">
                  <a:latin typeface="Times New Roman" pitchFamily="18" charset="0"/>
                  <a:cs typeface="Times New Roman" pitchFamily="18" charset="0"/>
                </a:endParaRPr>
              </a:p>
            </p:txBody>
          </p:sp>
          <p:sp>
            <p:nvSpPr>
              <p:cNvPr id="1048868" name="Line 7"/>
              <p:cNvSpPr>
                <a:spLocks noChangeShapeType="1"/>
              </p:cNvSpPr>
              <p:nvPr/>
            </p:nvSpPr>
            <p:spPr bwMode="auto">
              <a:xfrm>
                <a:off x="1488" y="1584"/>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69" name="Line 8"/>
              <p:cNvSpPr>
                <a:spLocks noChangeShapeType="1"/>
              </p:cNvSpPr>
              <p:nvPr/>
            </p:nvSpPr>
            <p:spPr bwMode="auto">
              <a:xfrm>
                <a:off x="1488" y="1776"/>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0" name="Line 9"/>
              <p:cNvSpPr>
                <a:spLocks noChangeShapeType="1"/>
              </p:cNvSpPr>
              <p:nvPr/>
            </p:nvSpPr>
            <p:spPr bwMode="auto">
              <a:xfrm>
                <a:off x="1488" y="2112"/>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1" name="Line 10"/>
              <p:cNvSpPr>
                <a:spLocks noChangeShapeType="1"/>
              </p:cNvSpPr>
              <p:nvPr/>
            </p:nvSpPr>
            <p:spPr bwMode="auto">
              <a:xfrm>
                <a:off x="1488" y="2256"/>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2" name="Line 11"/>
              <p:cNvSpPr>
                <a:spLocks noChangeShapeType="1"/>
              </p:cNvSpPr>
              <p:nvPr/>
            </p:nvSpPr>
            <p:spPr bwMode="auto">
              <a:xfrm>
                <a:off x="1488" y="3120"/>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3" name="Line 12"/>
              <p:cNvSpPr>
                <a:spLocks noChangeShapeType="1"/>
              </p:cNvSpPr>
              <p:nvPr/>
            </p:nvSpPr>
            <p:spPr bwMode="auto">
              <a:xfrm>
                <a:off x="1488" y="3456"/>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4" name="Line 13"/>
              <p:cNvSpPr>
                <a:spLocks noChangeShapeType="1"/>
              </p:cNvSpPr>
              <p:nvPr/>
            </p:nvSpPr>
            <p:spPr bwMode="auto">
              <a:xfrm>
                <a:off x="3744" y="1680"/>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5" name="Line 14"/>
              <p:cNvSpPr>
                <a:spLocks noChangeShapeType="1"/>
              </p:cNvSpPr>
              <p:nvPr/>
            </p:nvSpPr>
            <p:spPr bwMode="auto">
              <a:xfrm>
                <a:off x="3744" y="1872"/>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6" name="Line 15"/>
              <p:cNvSpPr>
                <a:spLocks noChangeShapeType="1"/>
              </p:cNvSpPr>
              <p:nvPr/>
            </p:nvSpPr>
            <p:spPr bwMode="auto">
              <a:xfrm>
                <a:off x="3744" y="2064"/>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7" name="Line 16"/>
              <p:cNvSpPr>
                <a:spLocks noChangeShapeType="1"/>
              </p:cNvSpPr>
              <p:nvPr/>
            </p:nvSpPr>
            <p:spPr bwMode="auto">
              <a:xfrm>
                <a:off x="3744" y="2880"/>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8" name="Line 17"/>
              <p:cNvSpPr>
                <a:spLocks noChangeShapeType="1"/>
              </p:cNvSpPr>
              <p:nvPr/>
            </p:nvSpPr>
            <p:spPr bwMode="auto">
              <a:xfrm>
                <a:off x="3744" y="3120"/>
                <a:ext cx="384" cy="0"/>
              </a:xfrm>
              <a:prstGeom prst="line">
                <a:avLst/>
              </a:prstGeom>
              <a:noFill/>
              <a:ln w="9525">
                <a:solidFill>
                  <a:schemeClr val="tx1"/>
                </a:solidFill>
                <a:miter lim="800000"/>
                <a:headEnd/>
                <a:tailEnd type="triangle" w="med" len="med"/>
              </a:ln>
            </p:spPr>
            <p:txBody>
              <a:bodyPr wrap="none"/>
              <a:lstStyle/>
              <a:p>
                <a:endParaRPr lang="en-US" sz="2000">
                  <a:latin typeface="Times New Roman" pitchFamily="18" charset="0"/>
                  <a:cs typeface="Times New Roman" pitchFamily="18" charset="0"/>
                </a:endParaRPr>
              </a:p>
            </p:txBody>
          </p:sp>
          <p:sp>
            <p:nvSpPr>
              <p:cNvPr id="1048879" name="Line 18"/>
              <p:cNvSpPr>
                <a:spLocks noChangeShapeType="1"/>
              </p:cNvSpPr>
              <p:nvPr/>
            </p:nvSpPr>
            <p:spPr bwMode="auto">
              <a:xfrm>
                <a:off x="3936" y="2160"/>
                <a:ext cx="0" cy="624"/>
              </a:xfrm>
              <a:prstGeom prst="line">
                <a:avLst/>
              </a:prstGeom>
              <a:noFill/>
              <a:ln w="38100" cap="rnd">
                <a:solidFill>
                  <a:schemeClr val="tx1"/>
                </a:solidFill>
                <a:prstDash val="sysDot"/>
                <a:miter lim="800000"/>
                <a:headEnd/>
                <a:tailEnd/>
              </a:ln>
            </p:spPr>
            <p:txBody>
              <a:bodyPr wrap="none"/>
              <a:lstStyle/>
              <a:p>
                <a:endParaRPr lang="en-US" sz="2000">
                  <a:latin typeface="Times New Roman" pitchFamily="18" charset="0"/>
                  <a:cs typeface="Times New Roman" pitchFamily="18" charset="0"/>
                </a:endParaRPr>
              </a:p>
            </p:txBody>
          </p:sp>
          <p:sp>
            <p:nvSpPr>
              <p:cNvPr id="1048880" name="Line 19"/>
              <p:cNvSpPr>
                <a:spLocks noChangeShapeType="1"/>
              </p:cNvSpPr>
              <p:nvPr/>
            </p:nvSpPr>
            <p:spPr bwMode="auto">
              <a:xfrm>
                <a:off x="1632" y="3168"/>
                <a:ext cx="0" cy="240"/>
              </a:xfrm>
              <a:prstGeom prst="line">
                <a:avLst/>
              </a:prstGeom>
              <a:noFill/>
              <a:ln w="38100" cap="rnd">
                <a:solidFill>
                  <a:schemeClr val="tx1"/>
                </a:solidFill>
                <a:prstDash val="sysDot"/>
                <a:miter lim="800000"/>
                <a:headEnd/>
                <a:tailEnd/>
              </a:ln>
            </p:spPr>
            <p:txBody>
              <a:bodyPr wrap="none"/>
              <a:lstStyle/>
              <a:p>
                <a:endParaRPr lang="en-US" sz="2000">
                  <a:latin typeface="Times New Roman" pitchFamily="18" charset="0"/>
                  <a:cs typeface="Times New Roman" pitchFamily="18" charset="0"/>
                </a:endParaRPr>
              </a:p>
            </p:txBody>
          </p:sp>
          <p:sp>
            <p:nvSpPr>
              <p:cNvPr id="1048881" name="Line 20"/>
              <p:cNvSpPr>
                <a:spLocks noChangeShapeType="1"/>
              </p:cNvSpPr>
              <p:nvPr/>
            </p:nvSpPr>
            <p:spPr bwMode="auto">
              <a:xfrm>
                <a:off x="1632" y="1824"/>
                <a:ext cx="0" cy="240"/>
              </a:xfrm>
              <a:prstGeom prst="line">
                <a:avLst/>
              </a:prstGeom>
              <a:noFill/>
              <a:ln w="38100" cap="rnd">
                <a:solidFill>
                  <a:schemeClr val="tx1"/>
                </a:solidFill>
                <a:prstDash val="sysDot"/>
                <a:miter lim="800000"/>
                <a:headEnd/>
                <a:tailEnd/>
              </a:ln>
            </p:spPr>
            <p:txBody>
              <a:bodyPr wrap="none"/>
              <a:lstStyle/>
              <a:p>
                <a:endParaRPr lang="en-US" sz="2000">
                  <a:latin typeface="Times New Roman" pitchFamily="18" charset="0"/>
                  <a:cs typeface="Times New Roman" pitchFamily="18" charset="0"/>
                </a:endParaRPr>
              </a:p>
            </p:txBody>
          </p:sp>
          <p:sp>
            <p:nvSpPr>
              <p:cNvPr id="1048882" name="Text Box 21"/>
              <p:cNvSpPr txBox="1">
                <a:spLocks noChangeArrowheads="1"/>
              </p:cNvSpPr>
              <p:nvPr/>
            </p:nvSpPr>
            <p:spPr bwMode="auto">
              <a:xfrm>
                <a:off x="720" y="1632"/>
                <a:ext cx="720" cy="578"/>
              </a:xfrm>
              <a:prstGeom prst="rect">
                <a:avLst/>
              </a:prstGeom>
              <a:noFill/>
              <a:ln w="9525">
                <a:noFill/>
                <a:miter lim="800000"/>
                <a:headEnd/>
                <a:tailEnd/>
              </a:ln>
            </p:spPr>
            <p:txBody>
              <a:bodyPr>
                <a:spAutoFit/>
              </a:bodyPr>
              <a:lstStyle/>
              <a:p>
                <a:pPr eaLnBrk="1" hangingPunct="1">
                  <a:spcBef>
                    <a:spcPct val="50000"/>
                  </a:spcBef>
                </a:pPr>
                <a:r>
                  <a:rPr lang="en-US" sz="2000" dirty="0">
                    <a:latin typeface="Times New Roman" pitchFamily="18" charset="0"/>
                    <a:cs typeface="Times New Roman" pitchFamily="18" charset="0"/>
                  </a:rPr>
                  <a:t>n data inputs</a:t>
                </a:r>
              </a:p>
            </p:txBody>
          </p:sp>
          <p:sp>
            <p:nvSpPr>
              <p:cNvPr id="1048883" name="Text Box 22"/>
              <p:cNvSpPr txBox="1">
                <a:spLocks noChangeArrowheads="1"/>
              </p:cNvSpPr>
              <p:nvPr/>
            </p:nvSpPr>
            <p:spPr bwMode="auto">
              <a:xfrm>
                <a:off x="720" y="3072"/>
                <a:ext cx="767" cy="578"/>
              </a:xfrm>
              <a:prstGeom prst="rect">
                <a:avLst/>
              </a:prstGeom>
              <a:noFill/>
              <a:ln w="9525">
                <a:noFill/>
                <a:miter lim="800000"/>
                <a:headEnd/>
                <a:tailEnd/>
              </a:ln>
            </p:spPr>
            <p:txBody>
              <a:bodyPr wrap="square">
                <a:spAutoFit/>
              </a:bodyPr>
              <a:lstStyle/>
              <a:p>
                <a:pPr eaLnBrk="1" hangingPunct="1">
                  <a:spcBef>
                    <a:spcPct val="50000"/>
                  </a:spcBef>
                </a:pPr>
                <a:r>
                  <a:rPr lang="en-US" sz="2000" dirty="0">
                    <a:latin typeface="Times New Roman" pitchFamily="18" charset="0"/>
                    <a:cs typeface="Times New Roman" pitchFamily="18" charset="0"/>
                  </a:rPr>
                  <a:t>Enable inputs</a:t>
                </a:r>
              </a:p>
            </p:txBody>
          </p:sp>
          <p:sp>
            <p:nvSpPr>
              <p:cNvPr id="1048884" name="Text Box 23"/>
              <p:cNvSpPr txBox="1">
                <a:spLocks noChangeArrowheads="1"/>
              </p:cNvSpPr>
              <p:nvPr/>
            </p:nvSpPr>
            <p:spPr bwMode="auto">
              <a:xfrm>
                <a:off x="2160" y="2256"/>
                <a:ext cx="1344" cy="704"/>
              </a:xfrm>
              <a:prstGeom prst="rect">
                <a:avLst/>
              </a:prstGeom>
              <a:noFill/>
              <a:ln w="9525">
                <a:noFill/>
                <a:miter lim="800000"/>
                <a:headEnd/>
                <a:tailEnd/>
              </a:ln>
            </p:spPr>
            <p:txBody>
              <a:bodyPr>
                <a:spAutoFit/>
              </a:bodyPr>
              <a:lstStyle/>
              <a:p>
                <a:pPr algn="ctr" eaLnBrk="1" hangingPunct="1">
                  <a:spcBef>
                    <a:spcPct val="50000"/>
                  </a:spcBef>
                </a:pPr>
                <a:r>
                  <a:rPr lang="en-US" sz="2000" b="1">
                    <a:latin typeface="Times New Roman" pitchFamily="18" charset="0"/>
                    <a:cs typeface="Times New Roman" pitchFamily="18" charset="0"/>
                  </a:rPr>
                  <a:t>n : 2</a:t>
                </a:r>
                <a:r>
                  <a:rPr lang="en-US" sz="2000" b="1" baseline="30000">
                    <a:latin typeface="Times New Roman" pitchFamily="18" charset="0"/>
                    <a:cs typeface="Times New Roman" pitchFamily="18" charset="0"/>
                  </a:rPr>
                  <a:t>n </a:t>
                </a:r>
                <a:endParaRPr lang="en-US" sz="2000" b="1">
                  <a:latin typeface="Times New Roman" pitchFamily="18" charset="0"/>
                  <a:cs typeface="Times New Roman" pitchFamily="18" charset="0"/>
                </a:endParaRPr>
              </a:p>
              <a:p>
                <a:pPr algn="ctr" eaLnBrk="1" hangingPunct="1">
                  <a:spcBef>
                    <a:spcPct val="50000"/>
                  </a:spcBef>
                </a:pPr>
                <a:r>
                  <a:rPr lang="en-US" sz="2000" b="1">
                    <a:latin typeface="Times New Roman" pitchFamily="18" charset="0"/>
                    <a:cs typeface="Times New Roman" pitchFamily="18" charset="0"/>
                  </a:rPr>
                  <a:t>Decoder</a:t>
                </a:r>
              </a:p>
            </p:txBody>
          </p:sp>
        </p:grpSp>
      </p:grpSp>
      <p:sp>
        <p:nvSpPr>
          <p:cNvPr id="1048885" name="Text Box 24"/>
          <p:cNvSpPr txBox="1">
            <a:spLocks noChangeArrowheads="1"/>
          </p:cNvSpPr>
          <p:nvPr/>
        </p:nvSpPr>
        <p:spPr bwMode="auto">
          <a:xfrm>
            <a:off x="228602" y="4114804"/>
            <a:ext cx="12573000" cy="2585323"/>
          </a:xfrm>
          <a:prstGeom prst="rect">
            <a:avLst/>
          </a:prstGeom>
          <a:noFill/>
          <a:ln w="9525">
            <a:noFill/>
            <a:miter lim="800000"/>
            <a:headEnd/>
            <a:tailEnd/>
          </a:ln>
        </p:spPr>
        <p:txBody>
          <a:bodyPr wrap="square">
            <a:spAutoFit/>
          </a:bodyPr>
          <a:lstStyle/>
          <a:p>
            <a:pPr algn="just" eaLnBrk="1" hangingPunct="1">
              <a:spcBef>
                <a:spcPct val="50000"/>
              </a:spcBef>
              <a:buFont typeface="Wingdings" pitchFamily="2" charset="2"/>
              <a:buChar char="§"/>
            </a:pPr>
            <a:r>
              <a:rPr lang="en-US" sz="3600" dirty="0" smtClean="0">
                <a:latin typeface="Times New Roman" pitchFamily="18" charset="0"/>
                <a:cs typeface="Times New Roman" pitchFamily="18" charset="0"/>
              </a:rPr>
              <a:t>Decoder </a:t>
            </a:r>
            <a:r>
              <a:rPr lang="en-US" sz="3600" dirty="0">
                <a:latin typeface="Times New Roman" pitchFamily="18" charset="0"/>
                <a:cs typeface="Times New Roman" pitchFamily="18" charset="0"/>
              </a:rPr>
              <a:t>is provided with enable inputs to activate decoded output based on data inputs.  </a:t>
            </a:r>
            <a:endParaRPr lang="en-US" sz="3600" dirty="0" smtClean="0">
              <a:latin typeface="Times New Roman" pitchFamily="18" charset="0"/>
              <a:cs typeface="Times New Roman" pitchFamily="18" charset="0"/>
            </a:endParaRPr>
          </a:p>
          <a:p>
            <a:pPr algn="just" eaLnBrk="1" hangingPunct="1">
              <a:spcBef>
                <a:spcPct val="50000"/>
              </a:spcBef>
              <a:buFont typeface="Wingdings" pitchFamily="2" charset="2"/>
              <a:buChar char="§"/>
            </a:pPr>
            <a:r>
              <a:rPr lang="en-US" sz="3600" dirty="0" smtClean="0">
                <a:latin typeface="Times New Roman" pitchFamily="18" charset="0"/>
                <a:cs typeface="Times New Roman" pitchFamily="18" charset="0"/>
              </a:rPr>
              <a:t>When </a:t>
            </a:r>
            <a:r>
              <a:rPr lang="en-US" sz="3600" dirty="0">
                <a:latin typeface="Times New Roman" pitchFamily="18" charset="0"/>
                <a:cs typeface="Times New Roman" pitchFamily="18" charset="0"/>
              </a:rPr>
              <a:t>any one enable input is unasserted, all outputs of decoder are disabled.</a:t>
            </a:r>
          </a:p>
        </p:txBody>
      </p:sp>
      <p:sp>
        <p:nvSpPr>
          <p:cNvPr id="25" name="Date Placeholder 24"/>
          <p:cNvSpPr>
            <a:spLocks noGrp="1"/>
          </p:cNvSpPr>
          <p:nvPr>
            <p:ph type="dt" sz="half" idx="10"/>
          </p:nvPr>
        </p:nvSpPr>
        <p:spPr/>
        <p:txBody>
          <a:bodyPr/>
          <a:lstStyle/>
          <a:p>
            <a:fld id="{BC6F37FC-B212-4D12-8F9D-2E82A89E8D95}" type="datetime1">
              <a:rPr lang="en-US" smtClean="0"/>
              <a:t>3/27/2021</a:t>
            </a:fld>
            <a:endParaRPr lang="en-US"/>
          </a:p>
        </p:txBody>
      </p:sp>
      <p:sp>
        <p:nvSpPr>
          <p:cNvPr id="26" name="Slide Number Placeholder 25"/>
          <p:cNvSpPr>
            <a:spLocks noGrp="1"/>
          </p:cNvSpPr>
          <p:nvPr>
            <p:ph type="sldNum" sz="quarter" idx="12"/>
          </p:nvPr>
        </p:nvSpPr>
        <p:spPr/>
        <p:txBody>
          <a:bodyPr/>
          <a:lstStyle/>
          <a:p>
            <a:fld id="{B6F15528-21DE-4FAA-801E-634DDDAF4B2B}" type="slidenum">
              <a:rPr lang="en-US" smtClean="0"/>
              <a:pPr/>
              <a:t>41</a:t>
            </a:fld>
            <a:endParaRPr lang="en-US"/>
          </a:p>
        </p:txBody>
      </p:sp>
      <p:sp>
        <p:nvSpPr>
          <p:cNvPr id="27" name="Footer Placeholder 2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6" name="Rectangle 2"/>
          <p:cNvSpPr txBox="1">
            <a:spLocks noChangeArrowheads="1"/>
          </p:cNvSpPr>
          <p:nvPr/>
        </p:nvSpPr>
        <p:spPr>
          <a:xfrm>
            <a:off x="2" y="30480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Binary decoder</a:t>
            </a:r>
          </a:p>
        </p:txBody>
      </p:sp>
      <p:sp>
        <p:nvSpPr>
          <p:cNvPr id="1048887" name="Text Box 3"/>
          <p:cNvSpPr txBox="1">
            <a:spLocks noChangeArrowheads="1"/>
          </p:cNvSpPr>
          <p:nvPr/>
        </p:nvSpPr>
        <p:spPr bwMode="auto">
          <a:xfrm>
            <a:off x="2" y="1905006"/>
            <a:ext cx="12801600" cy="2585323"/>
          </a:xfrm>
          <a:prstGeom prst="rect">
            <a:avLst/>
          </a:prstGeom>
          <a:noFill/>
          <a:ln w="9525">
            <a:noFill/>
            <a:miter lim="800000"/>
            <a:headEnd/>
            <a:tailEnd/>
          </a:ln>
        </p:spPr>
        <p:txBody>
          <a:bodyPr wrap="square">
            <a:spAutoFit/>
          </a:bodyPr>
          <a:lstStyle/>
          <a:p>
            <a:pPr marL="457200" indent="-457200" algn="just" eaLnBrk="1" hangingPunct="1">
              <a:spcBef>
                <a:spcPct val="50000"/>
              </a:spcBef>
              <a:buFontTx/>
              <a:buChar char="•"/>
            </a:pPr>
            <a:r>
              <a:rPr lang="en-US" sz="3600" dirty="0">
                <a:latin typeface="Times New Roman" pitchFamily="18" charset="0"/>
                <a:cs typeface="Times New Roman" pitchFamily="18" charset="0"/>
              </a:rPr>
              <a:t>A decoder which has an n-bit binary input code and a one activated output out of 2</a:t>
            </a:r>
            <a:r>
              <a:rPr lang="en-US" sz="3600" baseline="30000" dirty="0">
                <a:latin typeface="Times New Roman" pitchFamily="18" charset="0"/>
                <a:cs typeface="Times New Roman" pitchFamily="18" charset="0"/>
              </a:rPr>
              <a:t>n</a:t>
            </a:r>
            <a:r>
              <a:rPr lang="en-US" sz="3600" dirty="0">
                <a:latin typeface="Times New Roman" pitchFamily="18" charset="0"/>
                <a:cs typeface="Times New Roman" pitchFamily="18" charset="0"/>
              </a:rPr>
              <a:t> output code is called binary decoder</a:t>
            </a:r>
            <a:r>
              <a:rPr lang="en-US" sz="3600" b="1" i="1" dirty="0">
                <a:latin typeface="Times New Roman" pitchFamily="18" charset="0"/>
                <a:cs typeface="Times New Roman" pitchFamily="18" charset="0"/>
              </a:rPr>
              <a:t>.</a:t>
            </a:r>
          </a:p>
          <a:p>
            <a:pPr marL="457200" indent="-457200" algn="just" eaLnBrk="1" hangingPunct="1">
              <a:spcBef>
                <a:spcPct val="50000"/>
              </a:spcBef>
              <a:buFontTx/>
              <a:buChar char="•"/>
            </a:pPr>
            <a:r>
              <a:rPr lang="en-US" sz="3600" dirty="0">
                <a:latin typeface="Times New Roman" pitchFamily="18" charset="0"/>
                <a:cs typeface="Times New Roman" pitchFamily="18" charset="0"/>
              </a:rPr>
              <a:t> A binary decoder is used when it is necessary to activate exactly one of 2</a:t>
            </a:r>
            <a:r>
              <a:rPr lang="en-US" sz="3600" baseline="30000" dirty="0">
                <a:latin typeface="Times New Roman" pitchFamily="18" charset="0"/>
                <a:cs typeface="Times New Roman" pitchFamily="18" charset="0"/>
              </a:rPr>
              <a:t>n</a:t>
            </a:r>
            <a:r>
              <a:rPr lang="en-US" sz="3600" dirty="0">
                <a:latin typeface="Times New Roman" pitchFamily="18" charset="0"/>
                <a:cs typeface="Times New Roman" pitchFamily="18" charset="0"/>
              </a:rPr>
              <a:t> </a:t>
            </a:r>
            <a:r>
              <a:rPr lang="en-US" sz="3600" dirty="0" smtClean="0">
                <a:latin typeface="Times New Roman" pitchFamily="18" charset="0"/>
                <a:cs typeface="Times New Roman" pitchFamily="18" charset="0"/>
              </a:rPr>
              <a:t>outputs </a:t>
            </a:r>
            <a:r>
              <a:rPr lang="en-US" sz="3600" dirty="0">
                <a:latin typeface="Times New Roman" pitchFamily="18" charset="0"/>
                <a:cs typeface="Times New Roman" pitchFamily="18" charset="0"/>
              </a:rPr>
              <a:t>based on an n-bit input value.</a:t>
            </a:r>
          </a:p>
        </p:txBody>
      </p:sp>
      <p:sp>
        <p:nvSpPr>
          <p:cNvPr id="4" name="Date Placeholder 3"/>
          <p:cNvSpPr>
            <a:spLocks noGrp="1"/>
          </p:cNvSpPr>
          <p:nvPr>
            <p:ph type="dt" sz="half" idx="10"/>
          </p:nvPr>
        </p:nvSpPr>
        <p:spPr/>
        <p:txBody>
          <a:bodyPr/>
          <a:lstStyle/>
          <a:p>
            <a:fld id="{2785078F-B8C3-44D4-BF51-37A1FB8FBD76}"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8" name="Rectangle 2"/>
          <p:cNvSpPr txBox="1">
            <a:spLocks noChangeArrowheads="1"/>
          </p:cNvSpPr>
          <p:nvPr/>
        </p:nvSpPr>
        <p:spPr>
          <a:xfrm>
            <a:off x="2" y="0"/>
            <a:ext cx="12801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2 TO 4 DECODER</a:t>
            </a:r>
          </a:p>
        </p:txBody>
      </p:sp>
      <p:graphicFrame>
        <p:nvGraphicFramePr>
          <p:cNvPr id="4194316" name="Group 3"/>
          <p:cNvGraphicFramePr>
            <a:graphicFrameLocks noGrp="1"/>
          </p:cNvGraphicFramePr>
          <p:nvPr/>
        </p:nvGraphicFramePr>
        <p:xfrm>
          <a:off x="304802" y="1981200"/>
          <a:ext cx="6781803" cy="4114800"/>
        </p:xfrm>
        <a:graphic>
          <a:graphicData uri="http://schemas.openxmlformats.org/drawingml/2006/table">
            <a:tbl>
              <a:tblPr/>
              <a:tblGrid>
                <a:gridCol w="968829"/>
                <a:gridCol w="968829"/>
                <a:gridCol w="968829"/>
                <a:gridCol w="968829"/>
                <a:gridCol w="968829"/>
                <a:gridCol w="968829"/>
                <a:gridCol w="968829"/>
              </a:tblGrid>
              <a:tr h="686417">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Y</a:t>
                      </a:r>
                      <a:r>
                        <a:rPr kumimoji="0" lang="en-US" sz="2800" b="0" i="0" u="none" strike="noStrike" cap="none" normalizeH="0" baseline="-25000" dirty="0" smtClean="0">
                          <a:ln>
                            <a:noFill/>
                          </a:ln>
                          <a:solidFill>
                            <a:schemeClr val="tx1"/>
                          </a:solidFill>
                          <a:effectLst/>
                          <a:latin typeface="Times New Roman" charset="0"/>
                        </a:rPr>
                        <a:t>3</a:t>
                      </a:r>
                      <a:endParaRPr kumimoji="0" lang="en-US" sz="2800" b="0"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Y</a:t>
                      </a:r>
                      <a:r>
                        <a:rPr kumimoji="0" lang="en-US" sz="2800" b="0" i="0" u="none" strike="noStrike" cap="none" normalizeH="0" baseline="-25000" dirty="0" smtClean="0">
                          <a:ln>
                            <a:noFill/>
                          </a:ln>
                          <a:solidFill>
                            <a:schemeClr val="tx1"/>
                          </a:solidFill>
                          <a:effectLst/>
                          <a:latin typeface="Times New Roman" charset="0"/>
                        </a:rPr>
                        <a:t>2</a:t>
                      </a:r>
                      <a:endParaRPr kumimoji="0" lang="en-US" sz="2800" b="0" i="0" u="none" strike="noStrike" cap="none" normalizeH="0" baseline="0" dirty="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Y</a:t>
                      </a:r>
                      <a:r>
                        <a:rPr kumimoji="0" lang="en-US" sz="2800" b="0" i="0" u="none" strike="noStrike" cap="none" normalizeH="0" baseline="-25000" smtClean="0">
                          <a:ln>
                            <a:noFill/>
                          </a:ln>
                          <a:solidFill>
                            <a:schemeClr val="tx1"/>
                          </a:solidFill>
                          <a:effectLst/>
                          <a:latin typeface="Times New Roman" charset="0"/>
                        </a:rPr>
                        <a:t>1</a:t>
                      </a:r>
                      <a:endParaRPr kumimoji="0" lang="en-US" sz="2800" b="0" i="0" u="none" strike="noStrike" cap="none" normalizeH="0" baseline="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Y</a:t>
                      </a:r>
                      <a:r>
                        <a:rPr kumimoji="0" lang="en-US" sz="2800" b="0" i="0" u="none" strike="noStrike" cap="none" normalizeH="0" baseline="-25000" smtClean="0">
                          <a:ln>
                            <a:noFill/>
                          </a:ln>
                          <a:solidFill>
                            <a:schemeClr val="tx1"/>
                          </a:solidFill>
                          <a:effectLst/>
                          <a:latin typeface="Times New Roman" charset="0"/>
                        </a:rPr>
                        <a:t>0</a:t>
                      </a:r>
                      <a:endParaRPr kumimoji="0" lang="en-US" sz="2800" b="0" i="0" u="none" strike="noStrike" cap="none" normalizeH="0" baseline="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684566">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r>
              <a:tr h="686417">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686417">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684566">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686417">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pic>
        <p:nvPicPr>
          <p:cNvPr id="2097191" name="Picture 2"/>
          <p:cNvPicPr>
            <a:picLocks noChangeAspect="1" noChangeArrowheads="1"/>
          </p:cNvPicPr>
          <p:nvPr/>
        </p:nvPicPr>
        <p:blipFill>
          <a:blip r:embed="rId2" cstate="print"/>
          <a:srcRect/>
          <a:stretch>
            <a:fillRect/>
          </a:stretch>
        </p:blipFill>
        <p:spPr bwMode="auto">
          <a:xfrm>
            <a:off x="7162801" y="1595441"/>
            <a:ext cx="5638799" cy="5338763"/>
          </a:xfrm>
          <a:prstGeom prst="rect">
            <a:avLst/>
          </a:prstGeom>
          <a:noFill/>
          <a:ln w="9525">
            <a:noFill/>
            <a:miter lim="800000"/>
            <a:headEnd/>
            <a:tailEnd/>
          </a:ln>
          <a:effectLst/>
        </p:spPr>
      </p:pic>
      <p:sp>
        <p:nvSpPr>
          <p:cNvPr id="1048889" name="TextBox 6"/>
          <p:cNvSpPr txBox="1"/>
          <p:nvPr/>
        </p:nvSpPr>
        <p:spPr>
          <a:xfrm>
            <a:off x="228601" y="1295400"/>
            <a:ext cx="6400801"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Truth Table:</a:t>
            </a:r>
            <a:endParaRPr lang="en-US" sz="2800" b="1" dirty="0">
              <a:latin typeface="Times New Roman" pitchFamily="18" charset="0"/>
              <a:cs typeface="Times New Roman" pitchFamily="18" charset="0"/>
            </a:endParaRPr>
          </a:p>
        </p:txBody>
      </p:sp>
      <p:sp>
        <p:nvSpPr>
          <p:cNvPr id="1048890" name="TextBox 8"/>
          <p:cNvSpPr txBox="1"/>
          <p:nvPr/>
        </p:nvSpPr>
        <p:spPr>
          <a:xfrm>
            <a:off x="7162800" y="1143000"/>
            <a:ext cx="54102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Logic Diagram:</a:t>
            </a:r>
            <a:endParaRPr lang="en-US" sz="2800" b="1"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C47C2198-8CB8-4556-8F4D-AC242E66119E}"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43</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Rectangle 2"/>
          <p:cNvSpPr txBox="1">
            <a:spLocks noChangeArrowheads="1"/>
          </p:cNvSpPr>
          <p:nvPr/>
        </p:nvSpPr>
        <p:spPr>
          <a:xfrm>
            <a:off x="1" y="457200"/>
            <a:ext cx="12573000" cy="57943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Truth table for 3 to 8 decoder</a:t>
            </a:r>
          </a:p>
        </p:txBody>
      </p:sp>
      <p:graphicFrame>
        <p:nvGraphicFramePr>
          <p:cNvPr id="4194317" name="Group 3"/>
          <p:cNvGraphicFramePr>
            <a:graphicFrameLocks noGrp="1"/>
          </p:cNvGraphicFramePr>
          <p:nvPr/>
        </p:nvGraphicFramePr>
        <p:xfrm>
          <a:off x="1752602" y="1219199"/>
          <a:ext cx="8001000" cy="5410202"/>
        </p:xfrm>
        <a:graphic>
          <a:graphicData uri="http://schemas.openxmlformats.org/drawingml/2006/table">
            <a:tbl>
              <a:tblPr/>
              <a:tblGrid>
                <a:gridCol w="666750"/>
                <a:gridCol w="666750"/>
                <a:gridCol w="666750"/>
                <a:gridCol w="666750"/>
                <a:gridCol w="666750"/>
                <a:gridCol w="666750"/>
                <a:gridCol w="666750"/>
                <a:gridCol w="666750"/>
                <a:gridCol w="666750"/>
                <a:gridCol w="666750"/>
                <a:gridCol w="666750"/>
                <a:gridCol w="666750"/>
              </a:tblGrid>
              <a:tr h="483053">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1600" b="1" i="0" u="none" strike="noStrike" cap="none" normalizeH="0" baseline="0" dirty="0" smtClean="0">
                          <a:ln>
                            <a:noFill/>
                          </a:ln>
                          <a:solidFill>
                            <a:schemeClr val="tx1"/>
                          </a:solidFill>
                          <a:effectLst/>
                          <a:latin typeface="Times New Roman" charset="0"/>
                        </a:rPr>
                        <a:t>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1" i="0" u="none" strike="noStrike" cap="none" normalizeH="0" baseline="0" dirty="0" smtClean="0">
                          <a:ln>
                            <a:noFill/>
                          </a:ln>
                          <a:solidFill>
                            <a:schemeClr val="tx1"/>
                          </a:solidFill>
                          <a:effectLst/>
                          <a:latin typeface="Times New Roman" charset="0"/>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1" i="0" u="none" strike="noStrike" cap="none" normalizeH="0" baseline="0" smtClean="0">
                          <a:ln>
                            <a:noFill/>
                          </a:ln>
                          <a:solidFill>
                            <a:schemeClr val="tx1"/>
                          </a:solidFill>
                          <a:effectLst/>
                          <a:latin typeface="Times New Roman" charset="0"/>
                        </a:rPr>
                        <a:t>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400" b="1" i="0" u="none" strike="noStrike" cap="none" normalizeH="0" baseline="0" smtClean="0">
                          <a:ln>
                            <a:noFill/>
                          </a:ln>
                          <a:solidFill>
                            <a:schemeClr val="tx1"/>
                          </a:solidFill>
                          <a:effectLst/>
                          <a:latin typeface="Times New Roman" charset="0"/>
                        </a:rPr>
                        <a:t>C</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7</a:t>
                      </a:r>
                      <a:endParaRPr kumimoji="0" lang="en-US" sz="2000" b="1" i="0" u="none" strike="noStrike" cap="none" normalizeH="0" baseline="0" smtClean="0">
                        <a:ln>
                          <a:noFill/>
                        </a:ln>
                        <a:solidFill>
                          <a:schemeClr val="tx1"/>
                        </a:solidFill>
                        <a:effectLst/>
                        <a:latin typeface="Times New Roman"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dirty="0" smtClean="0">
                          <a:ln>
                            <a:noFill/>
                          </a:ln>
                          <a:solidFill>
                            <a:schemeClr val="tx1"/>
                          </a:solidFill>
                          <a:effectLst/>
                          <a:latin typeface="Times New Roman" charset="0"/>
                        </a:rPr>
                        <a:t>Y</a:t>
                      </a:r>
                      <a:r>
                        <a:rPr kumimoji="0" lang="en-US" sz="2000" b="1" i="0" u="none" strike="noStrike" cap="none" normalizeH="0" baseline="-25000" dirty="0" smtClean="0">
                          <a:ln>
                            <a:noFill/>
                          </a:ln>
                          <a:solidFill>
                            <a:schemeClr val="tx1"/>
                          </a:solidFill>
                          <a:effectLst/>
                          <a:latin typeface="Times New Roman" charset="0"/>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000" b="1" i="0" u="none" strike="noStrike" cap="none" normalizeH="0" baseline="0" smtClean="0">
                          <a:ln>
                            <a:noFill/>
                          </a:ln>
                          <a:solidFill>
                            <a:schemeClr val="tx1"/>
                          </a:solidFill>
                          <a:effectLst/>
                          <a:latin typeface="Times New Roman" charset="0"/>
                        </a:rPr>
                        <a:t>Y</a:t>
                      </a:r>
                      <a:r>
                        <a:rPr kumimoji="0" lang="en-US" sz="2000" b="1" i="0" u="none" strike="noStrike" cap="none" normalizeH="0" baseline="-2500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FF66"/>
                    </a:solid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r h="547461">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solidFill>
                      <a:srgbClr val="99FF66"/>
                    </a:solid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0000"/>
                        <a:buFont typeface="Wingdings" pitchFamily="2" charset="2"/>
                        <a:buNone/>
                      </a:pPr>
                      <a:r>
                        <a:rPr kumimoji="0" lang="en-US" sz="2800" b="0" i="0" u="none" strike="noStrike" cap="none" normalizeH="0" baseline="0" dirty="0" smtClean="0">
                          <a:ln>
                            <a:noFill/>
                          </a:ln>
                          <a:solidFill>
                            <a:schemeClr val="tx1"/>
                          </a:solidFill>
                          <a:effectLst/>
                          <a:latin typeface="Times New Roman"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headEnd type="none" w="med" len="med"/>
                      <a:tailEnd type="none" w="med" len="med"/>
                    </a:lnTlToBr>
                    <a:lnBlToTr>
                      <a:noFill/>
                      <a:headEnd type="none" w="med" len="med"/>
                      <a:tailEnd type="none" w="med" len="med"/>
                    </a:lnBlToTr>
                    <a:noFill/>
                  </a:tcPr>
                </a:tc>
              </a:tr>
            </a:tbl>
          </a:graphicData>
        </a:graphic>
      </p:graphicFrame>
      <p:sp>
        <p:nvSpPr>
          <p:cNvPr id="4" name="Date Placeholder 3"/>
          <p:cNvSpPr>
            <a:spLocks noGrp="1"/>
          </p:cNvSpPr>
          <p:nvPr>
            <p:ph type="dt" sz="half" idx="10"/>
          </p:nvPr>
        </p:nvSpPr>
        <p:spPr/>
        <p:txBody>
          <a:bodyPr/>
          <a:lstStyle/>
          <a:p>
            <a:fld id="{561F41DD-965C-4AF3-8F80-14168868E4BF}"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2" name="Rectangle 2"/>
          <p:cNvSpPr txBox="1">
            <a:spLocks noChangeArrowheads="1"/>
          </p:cNvSpPr>
          <p:nvPr/>
        </p:nvSpPr>
        <p:spPr>
          <a:xfrm>
            <a:off x="228602" y="381000"/>
            <a:ext cx="12573000" cy="57943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Logic diagram for 3 to 8 decoder</a:t>
            </a:r>
          </a:p>
        </p:txBody>
      </p:sp>
      <p:pic>
        <p:nvPicPr>
          <p:cNvPr id="2097192" name="Picture 2"/>
          <p:cNvPicPr>
            <a:picLocks noChangeAspect="1" noChangeArrowheads="1"/>
          </p:cNvPicPr>
          <p:nvPr/>
        </p:nvPicPr>
        <p:blipFill>
          <a:blip r:embed="rId2" cstate="print"/>
          <a:srcRect/>
          <a:stretch>
            <a:fillRect/>
          </a:stretch>
        </p:blipFill>
        <p:spPr bwMode="auto">
          <a:xfrm>
            <a:off x="3276602" y="1066800"/>
            <a:ext cx="6324600" cy="57150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5753982C-8FD7-4B33-A966-2B330D6AC561}"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3" name="Title 1"/>
          <p:cNvSpPr>
            <a:spLocks noGrp="1"/>
          </p:cNvSpPr>
          <p:nvPr>
            <p:ph type="title"/>
          </p:nvPr>
        </p:nvSpPr>
        <p:spPr/>
        <p:txBody>
          <a:bodyPr/>
          <a:lstStyle/>
          <a:p>
            <a:r>
              <a:rPr lang="en-US" b="1" dirty="0" smtClean="0">
                <a:latin typeface="Times New Roman" pitchFamily="18" charset="0"/>
                <a:cs typeface="Times New Roman" pitchFamily="18" charset="0"/>
              </a:rPr>
              <a:t>SOP Function Implementation using Decoder</a:t>
            </a:r>
            <a:endParaRPr lang="en-US" b="1" dirty="0">
              <a:latin typeface="Times New Roman" pitchFamily="18" charset="0"/>
              <a:cs typeface="Times New Roman" pitchFamily="18" charset="0"/>
            </a:endParaRPr>
          </a:p>
        </p:txBody>
      </p:sp>
      <p:sp>
        <p:nvSpPr>
          <p:cNvPr id="1048894" name="Content Placeholder 2"/>
          <p:cNvSpPr>
            <a:spLocks noGrp="1"/>
          </p:cNvSpPr>
          <p:nvPr>
            <p:ph idx="1"/>
          </p:nvPr>
        </p:nvSpPr>
        <p:spPr/>
        <p:txBody>
          <a:bodyPr/>
          <a:lstStyle/>
          <a:p>
            <a:r>
              <a:rPr lang="en-US" dirty="0" smtClean="0">
                <a:latin typeface="Times New Roman" pitchFamily="18" charset="0"/>
                <a:cs typeface="Times New Roman" pitchFamily="18" charset="0"/>
              </a:rPr>
              <a:t>Implement a given function using decoder </a:t>
            </a:r>
            <a:endParaRPr lang="en-US" dirty="0">
              <a:latin typeface="Times New Roman" pitchFamily="18" charset="0"/>
              <a:cs typeface="Times New Roman" pitchFamily="18" charset="0"/>
            </a:endParaRPr>
          </a:p>
        </p:txBody>
      </p:sp>
      <p:sp>
        <p:nvSpPr>
          <p:cNvPr id="1048895" name="Rectangle 2"/>
          <p:cNvSpPr>
            <a:spLocks noChangeArrowheads="1"/>
          </p:cNvSpPr>
          <p:nvPr/>
        </p:nvSpPr>
        <p:spPr bwMode="auto">
          <a:xfrm>
            <a:off x="2" y="0"/>
            <a:ext cx="18606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9719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267700" y="1600200"/>
            <a:ext cx="2324100" cy="733425"/>
          </a:xfrm>
          <a:prstGeom prst="rect">
            <a:avLst/>
          </a:prstGeom>
          <a:noFill/>
        </p:spPr>
      </p:pic>
      <p:pic>
        <p:nvPicPr>
          <p:cNvPr id="2097194" name="Picture 5"/>
          <p:cNvPicPr>
            <a:picLocks noChangeAspect="1" noChangeArrowheads="1"/>
          </p:cNvPicPr>
          <p:nvPr/>
        </p:nvPicPr>
        <p:blipFill>
          <a:blip r:embed="rId3" cstate="print"/>
          <a:srcRect/>
          <a:stretch>
            <a:fillRect/>
          </a:stretch>
        </p:blipFill>
        <p:spPr bwMode="auto">
          <a:xfrm>
            <a:off x="1524003" y="2471741"/>
            <a:ext cx="9677399" cy="4005263"/>
          </a:xfrm>
          <a:prstGeom prst="rect">
            <a:avLst/>
          </a:prstGeom>
          <a:noFill/>
          <a:ln w="9525">
            <a:noFill/>
            <a:miter lim="800000"/>
            <a:headEnd/>
            <a:tailEnd/>
          </a:ln>
          <a:effectLst/>
        </p:spPr>
      </p:pic>
      <p:sp>
        <p:nvSpPr>
          <p:cNvPr id="7" name="Date Placeholder 6"/>
          <p:cNvSpPr>
            <a:spLocks noGrp="1"/>
          </p:cNvSpPr>
          <p:nvPr>
            <p:ph type="dt" sz="half" idx="10"/>
          </p:nvPr>
        </p:nvSpPr>
        <p:spPr/>
        <p:txBody>
          <a:bodyPr/>
          <a:lstStyle/>
          <a:p>
            <a:fld id="{EA6D3365-E588-41C7-9262-692017F7CDF9}"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46</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6" name="Title 1"/>
          <p:cNvSpPr>
            <a:spLocks noGrp="1"/>
          </p:cNvSpPr>
          <p:nvPr>
            <p:ph type="title"/>
          </p:nvPr>
        </p:nvSpPr>
        <p:spPr>
          <a:xfrm>
            <a:off x="640081" y="0"/>
            <a:ext cx="11521441" cy="1143000"/>
          </a:xfrm>
        </p:spPr>
        <p:txBody>
          <a:bodyPr/>
          <a:lstStyle/>
          <a:p>
            <a:r>
              <a:rPr lang="en-US" b="1" dirty="0" smtClean="0">
                <a:latin typeface="Times New Roman" pitchFamily="18" charset="0"/>
                <a:cs typeface="Times New Roman" pitchFamily="18" charset="0"/>
              </a:rPr>
              <a:t>POS Function Implementation using Decoder</a:t>
            </a:r>
            <a:endParaRPr lang="en-US" dirty="0"/>
          </a:p>
        </p:txBody>
      </p:sp>
      <p:sp>
        <p:nvSpPr>
          <p:cNvPr id="1048897" name="Content Placeholder 2"/>
          <p:cNvSpPr>
            <a:spLocks noGrp="1"/>
          </p:cNvSpPr>
          <p:nvPr>
            <p:ph idx="1"/>
          </p:nvPr>
        </p:nvSpPr>
        <p:spPr>
          <a:xfrm>
            <a:off x="640081" y="914405"/>
            <a:ext cx="11521441" cy="761999"/>
          </a:xfrm>
        </p:spPr>
        <p:txBody>
          <a:bodyPr/>
          <a:lstStyle/>
          <a:p>
            <a:r>
              <a:rPr lang="en-US" dirty="0" smtClean="0"/>
              <a:t>Implement given function using decoder F= </a:t>
            </a:r>
            <a:r>
              <a:rPr lang="el-GR" dirty="0" smtClean="0"/>
              <a:t>π</a:t>
            </a:r>
            <a:r>
              <a:rPr lang="en-US" dirty="0" smtClean="0"/>
              <a:t> ( 1,3,5,7)</a:t>
            </a:r>
            <a:endParaRPr lang="en-US" dirty="0"/>
          </a:p>
        </p:txBody>
      </p:sp>
      <p:pic>
        <p:nvPicPr>
          <p:cNvPr id="2097195" name="Picture 2"/>
          <p:cNvPicPr>
            <a:picLocks noChangeAspect="1" noChangeArrowheads="1"/>
          </p:cNvPicPr>
          <p:nvPr/>
        </p:nvPicPr>
        <p:blipFill>
          <a:blip r:embed="rId2" cstate="print"/>
          <a:srcRect/>
          <a:stretch>
            <a:fillRect/>
          </a:stretch>
        </p:blipFill>
        <p:spPr bwMode="auto">
          <a:xfrm>
            <a:off x="381002" y="1600204"/>
            <a:ext cx="12030075" cy="486727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C9F5D304-6D9A-49F7-AF0A-6D45038ED6CE}"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8" name="Rectangle 2"/>
          <p:cNvSpPr txBox="1">
            <a:spLocks noChangeArrowheads="1"/>
          </p:cNvSpPr>
          <p:nvPr/>
        </p:nvSpPr>
        <p:spPr>
          <a:xfrm>
            <a:off x="457200" y="304800"/>
            <a:ext cx="121158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Multiplexer</a:t>
            </a:r>
          </a:p>
        </p:txBody>
      </p:sp>
      <p:sp>
        <p:nvSpPr>
          <p:cNvPr id="1048899" name="Text Box 3"/>
          <p:cNvSpPr txBox="1">
            <a:spLocks noChangeArrowheads="1"/>
          </p:cNvSpPr>
          <p:nvPr/>
        </p:nvSpPr>
        <p:spPr bwMode="auto">
          <a:xfrm>
            <a:off x="457201" y="1371604"/>
            <a:ext cx="11811000" cy="5078313"/>
          </a:xfrm>
          <a:prstGeom prst="rect">
            <a:avLst/>
          </a:prstGeom>
          <a:noFill/>
          <a:ln w="9525">
            <a:noFill/>
            <a:miter lim="800000"/>
            <a:headEnd/>
            <a:tailEnd/>
          </a:ln>
        </p:spPr>
        <p:txBody>
          <a:bodyPr wrap="square">
            <a:spAutoFit/>
          </a:bodyPr>
          <a:lstStyle/>
          <a:p>
            <a:pPr marL="457200" indent="-457200" algn="just">
              <a:spcBef>
                <a:spcPct val="50000"/>
              </a:spcBef>
              <a:buFontTx/>
              <a:buChar char="•"/>
            </a:pPr>
            <a:r>
              <a:rPr lang="en-US" sz="3600" dirty="0" smtClean="0">
                <a:latin typeface="Times New Roman" pitchFamily="18" charset="0"/>
                <a:cs typeface="Times New Roman" pitchFamily="18" charset="0"/>
              </a:rPr>
              <a:t>Multiplexer is combinational Circuit having </a:t>
            </a:r>
            <a:r>
              <a:rPr lang="en-US" sz="3600" b="1" dirty="0" smtClean="0">
                <a:latin typeface="Times New Roman" pitchFamily="18" charset="0"/>
                <a:cs typeface="Times New Roman" pitchFamily="18" charset="0"/>
              </a:rPr>
              <a:t>2</a:t>
            </a:r>
            <a:r>
              <a:rPr lang="en-US" sz="3600" b="1" baseline="30000" dirty="0" smtClean="0">
                <a:latin typeface="Times New Roman" pitchFamily="18" charset="0"/>
                <a:cs typeface="Times New Roman" pitchFamily="18" charset="0"/>
              </a:rPr>
              <a:t>n</a:t>
            </a:r>
            <a:r>
              <a:rPr lang="en-US" sz="3600" b="1" dirty="0" smtClean="0">
                <a:latin typeface="Times New Roman" pitchFamily="18" charset="0"/>
                <a:cs typeface="Times New Roman" pitchFamily="18" charset="0"/>
              </a:rPr>
              <a:t> input lines, n selection lines and one output line. </a:t>
            </a:r>
            <a:r>
              <a:rPr lang="en-US" sz="3600" dirty="0" smtClean="0">
                <a:latin typeface="Times New Roman" pitchFamily="18" charset="0"/>
                <a:cs typeface="Times New Roman" pitchFamily="18" charset="0"/>
              </a:rPr>
              <a:t>Select lines bit combination selects one of the input and data on that input is passed to the output.</a:t>
            </a:r>
          </a:p>
          <a:p>
            <a:pPr marL="457200" indent="-457200" algn="just" eaLnBrk="1" hangingPunct="1">
              <a:spcBef>
                <a:spcPct val="50000"/>
              </a:spcBef>
              <a:buFontTx/>
              <a:buChar char="•"/>
            </a:pPr>
            <a:r>
              <a:rPr lang="en-US" sz="3600" dirty="0" smtClean="0">
                <a:latin typeface="Times New Roman" pitchFamily="18" charset="0"/>
                <a:cs typeface="Times New Roman" pitchFamily="18" charset="0"/>
              </a:rPr>
              <a:t>Multiplexer </a:t>
            </a:r>
            <a:r>
              <a:rPr lang="en-US" sz="3600" dirty="0">
                <a:latin typeface="Times New Roman" pitchFamily="18" charset="0"/>
                <a:cs typeface="Times New Roman" pitchFamily="18" charset="0"/>
              </a:rPr>
              <a:t>is a digital switch.  It allows digital information from several sources to be routed onto a single output line.</a:t>
            </a:r>
          </a:p>
          <a:p>
            <a:pPr marL="457200" indent="-457200" algn="just" eaLnBrk="1" hangingPunct="1">
              <a:spcBef>
                <a:spcPct val="50000"/>
              </a:spcBef>
              <a:buFontTx/>
              <a:buChar char="•"/>
            </a:pPr>
            <a:r>
              <a:rPr lang="en-US" sz="3600" dirty="0">
                <a:latin typeface="Times New Roman" pitchFamily="18" charset="0"/>
                <a:cs typeface="Times New Roman" pitchFamily="18" charset="0"/>
              </a:rPr>
              <a:t>The selection of a particular input line is controlled by a set of selection lines</a:t>
            </a:r>
            <a:r>
              <a:rPr lang="en-US" sz="3600" dirty="0" smtClean="0">
                <a:latin typeface="Times New Roman" pitchFamily="18" charset="0"/>
                <a:cs typeface="Times New Roman" pitchFamily="18" charset="0"/>
              </a:rPr>
              <a:t>.</a:t>
            </a:r>
            <a:endParaRPr lang="en-US"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3FF95F7D-137C-4F3E-BB31-FA82A0104878}"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0" name="Rectangle 2"/>
          <p:cNvSpPr txBox="1">
            <a:spLocks noChangeArrowheads="1"/>
          </p:cNvSpPr>
          <p:nvPr/>
        </p:nvSpPr>
        <p:spPr>
          <a:xfrm>
            <a:off x="457200" y="228600"/>
            <a:ext cx="121158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4 to 1 line multiplexer</a:t>
            </a:r>
          </a:p>
        </p:txBody>
      </p:sp>
      <p:pic>
        <p:nvPicPr>
          <p:cNvPr id="2097196" name="Picture 2" descr="C:\Users\Student\Downloads\multiplexer-and-dmultiplexer-9-638.jpg"/>
          <p:cNvPicPr>
            <a:picLocks noGrp="1" noChangeAspect="1" noChangeArrowheads="1"/>
          </p:cNvPicPr>
          <p:nvPr>
            <p:ph idx="1"/>
          </p:nvPr>
        </p:nvPicPr>
        <p:blipFill>
          <a:blip r:embed="rId2" cstate="print"/>
          <a:srcRect t="17822"/>
          <a:stretch>
            <a:fillRect/>
          </a:stretch>
        </p:blipFill>
        <p:spPr bwMode="auto">
          <a:xfrm>
            <a:off x="5791200" y="1524000"/>
            <a:ext cx="6781800" cy="4572000"/>
          </a:xfrm>
          <a:prstGeom prst="rect">
            <a:avLst/>
          </a:prstGeom>
          <a:noFill/>
        </p:spPr>
      </p:pic>
      <p:pic>
        <p:nvPicPr>
          <p:cNvPr id="2097197" name="Picture 6" descr="mux.gif"/>
          <p:cNvPicPr>
            <a:picLocks noChangeAspect="1"/>
          </p:cNvPicPr>
          <p:nvPr/>
        </p:nvPicPr>
        <p:blipFill>
          <a:blip r:embed="rId3" cstate="print"/>
          <a:stretch>
            <a:fillRect/>
          </a:stretch>
        </p:blipFill>
        <p:spPr>
          <a:xfrm>
            <a:off x="1219202" y="1447800"/>
            <a:ext cx="4038600" cy="4800600"/>
          </a:xfrm>
          <a:prstGeom prst="rect">
            <a:avLst/>
          </a:prstGeom>
        </p:spPr>
      </p:pic>
      <p:sp>
        <p:nvSpPr>
          <p:cNvPr id="5" name="Date Placeholder 4"/>
          <p:cNvSpPr>
            <a:spLocks noGrp="1"/>
          </p:cNvSpPr>
          <p:nvPr>
            <p:ph type="dt" sz="half" idx="10"/>
          </p:nvPr>
        </p:nvSpPr>
        <p:spPr/>
        <p:txBody>
          <a:bodyPr/>
          <a:lstStyle/>
          <a:p>
            <a:fld id="{853E619C-436F-4F34-99DE-D922346D1CD6}"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1"/>
          <p:cNvSpPr>
            <a:spLocks noGrp="1"/>
          </p:cNvSpPr>
          <p:nvPr>
            <p:ph type="title"/>
          </p:nvPr>
        </p:nvSpPr>
        <p:spPr>
          <a:xfrm>
            <a:off x="609601" y="-152400"/>
            <a:ext cx="11521441" cy="914400"/>
          </a:xfrm>
        </p:spPr>
        <p:txBody>
          <a:bodyPr/>
          <a:lstStyle/>
          <a:p>
            <a:r>
              <a:rPr lang="en-US" b="1" dirty="0" smtClean="0">
                <a:latin typeface="Times New Roman" pitchFamily="18" charset="0"/>
                <a:cs typeface="Times New Roman" pitchFamily="18" charset="0"/>
              </a:rPr>
              <a:t>Design of </a:t>
            </a:r>
            <a:r>
              <a:rPr lang="en-US" sz="4000" b="1" dirty="0" smtClean="0">
                <a:latin typeface="Times New Roman" pitchFamily="18" charset="0"/>
                <a:cs typeface="Times New Roman" pitchFamily="18" charset="0"/>
              </a:rPr>
              <a:t>Combinational</a:t>
            </a:r>
            <a:r>
              <a:rPr lang="en-US" b="1" dirty="0" smtClean="0">
                <a:latin typeface="Times New Roman" pitchFamily="18" charset="0"/>
                <a:cs typeface="Times New Roman" pitchFamily="18" charset="0"/>
              </a:rPr>
              <a:t> Circuits</a:t>
            </a:r>
            <a:endParaRPr lang="en-US" b="1" dirty="0">
              <a:latin typeface="Times New Roman" pitchFamily="18" charset="0"/>
              <a:cs typeface="Times New Roman" pitchFamily="18" charset="0"/>
            </a:endParaRPr>
          </a:p>
        </p:txBody>
      </p:sp>
      <p:sp>
        <p:nvSpPr>
          <p:cNvPr id="1048616" name="Content Placeholder 2"/>
          <p:cNvSpPr>
            <a:spLocks noGrp="1"/>
          </p:cNvSpPr>
          <p:nvPr>
            <p:ph idx="1"/>
          </p:nvPr>
        </p:nvSpPr>
        <p:spPr>
          <a:xfrm>
            <a:off x="640081" y="533401"/>
            <a:ext cx="11521441" cy="6324599"/>
          </a:xfrm>
        </p:spPr>
        <p:txBody>
          <a:bodyPr>
            <a:noAutofit/>
          </a:bodyPr>
          <a:lstStyle/>
          <a:p>
            <a:pPr algn="just">
              <a:buFont typeface="Wingdings" pitchFamily="2" charset="2"/>
              <a:buNone/>
            </a:pPr>
            <a:r>
              <a:rPr lang="en-US" sz="3600" dirty="0" smtClean="0">
                <a:latin typeface="Times New Roman" pitchFamily="18" charset="0"/>
                <a:cs typeface="Times New Roman" pitchFamily="18" charset="0"/>
              </a:rPr>
              <a:t>The design procedure involves the following steps:</a:t>
            </a:r>
          </a:p>
          <a:p>
            <a:pPr algn="just"/>
            <a:r>
              <a:rPr lang="en-US" sz="3600" dirty="0" smtClean="0">
                <a:latin typeface="Times New Roman" pitchFamily="18" charset="0"/>
                <a:cs typeface="Times New Roman" pitchFamily="18" charset="0"/>
              </a:rPr>
              <a:t>The problem is stated.</a:t>
            </a:r>
          </a:p>
          <a:p>
            <a:pPr algn="just"/>
            <a:r>
              <a:rPr lang="en-US" sz="3600" dirty="0" smtClean="0">
                <a:latin typeface="Times New Roman" pitchFamily="18" charset="0"/>
                <a:cs typeface="Times New Roman" pitchFamily="18" charset="0"/>
              </a:rPr>
              <a:t>The number of available input variables and required output variables are determined.</a:t>
            </a:r>
          </a:p>
          <a:p>
            <a:pPr algn="just"/>
            <a:r>
              <a:rPr lang="en-US" sz="3600" dirty="0" smtClean="0">
                <a:latin typeface="Times New Roman" pitchFamily="18" charset="0"/>
                <a:cs typeface="Times New Roman" pitchFamily="18" charset="0"/>
              </a:rPr>
              <a:t>The input and output variables are assigned letter symbols.</a:t>
            </a:r>
          </a:p>
          <a:p>
            <a:pPr algn="just"/>
            <a:r>
              <a:rPr lang="en-US" sz="3600" dirty="0" smtClean="0">
                <a:latin typeface="Times New Roman" pitchFamily="18" charset="0"/>
                <a:cs typeface="Times New Roman" pitchFamily="18" charset="0"/>
              </a:rPr>
              <a:t>The truth table that defines the required relationship between inputs and outputs is derived.</a:t>
            </a:r>
          </a:p>
          <a:p>
            <a:pPr algn="just"/>
            <a:r>
              <a:rPr lang="en-US" sz="3600" dirty="0" smtClean="0">
                <a:latin typeface="Times New Roman" pitchFamily="18" charset="0"/>
                <a:cs typeface="Times New Roman" pitchFamily="18" charset="0"/>
              </a:rPr>
              <a:t>The simplified Boolean function for each output is obtained.</a:t>
            </a:r>
          </a:p>
          <a:p>
            <a:pPr algn="just"/>
            <a:r>
              <a:rPr lang="en-US" sz="3600" dirty="0" smtClean="0">
                <a:latin typeface="Times New Roman" pitchFamily="18" charset="0"/>
                <a:cs typeface="Times New Roman" pitchFamily="18" charset="0"/>
              </a:rPr>
              <a:t>The logic diagram is drawn.</a:t>
            </a:r>
          </a:p>
          <a:p>
            <a:endParaRPr lang="en-US" sz="36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0ADA180-A5C3-421A-8BB4-93731635FCDD}"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1" name="Rectangle 2"/>
          <p:cNvSpPr txBox="1">
            <a:spLocks noChangeArrowheads="1"/>
          </p:cNvSpPr>
          <p:nvPr/>
        </p:nvSpPr>
        <p:spPr>
          <a:xfrm>
            <a:off x="381003" y="228604"/>
            <a:ext cx="12191999" cy="733425"/>
          </a:xfrm>
          <a:prstGeom prst="rect">
            <a:avLst/>
          </a:prstGeom>
        </p:spPr>
        <p:txBody>
          <a:bodyPr vert="horz" lIns="91440" tIns="45720" rIns="91440" bIns="45720" rtlCol="0" anchor="ctr">
            <a:noAutofit/>
          </a:bodyPr>
          <a:lstStyle/>
          <a:p>
            <a:pPr lvl="0" algn="ctr">
              <a:lnSpc>
                <a:spcPct val="150000"/>
              </a:lnSpc>
              <a:spcBef>
                <a:spcPct val="0"/>
              </a:spcBef>
            </a:pPr>
            <a:r>
              <a:rPr lang="en-US" sz="4000" b="1" dirty="0" smtClean="0">
                <a:latin typeface="Times New Roman" pitchFamily="18" charset="0"/>
                <a:cs typeface="Times New Roman" pitchFamily="18" charset="0"/>
              </a:rPr>
              <a:t>MUX realization of switching functions</a:t>
            </a:r>
            <a:endPar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sp>
        <p:nvSpPr>
          <p:cNvPr id="1048902" name="Text Box 3"/>
          <p:cNvSpPr txBox="1">
            <a:spLocks noChangeArrowheads="1"/>
          </p:cNvSpPr>
          <p:nvPr/>
        </p:nvSpPr>
        <p:spPr bwMode="auto">
          <a:xfrm>
            <a:off x="228602" y="1219201"/>
            <a:ext cx="12573000" cy="5324535"/>
          </a:xfrm>
          <a:prstGeom prst="rect">
            <a:avLst/>
          </a:prstGeom>
          <a:noFill/>
          <a:ln w="9525">
            <a:noFill/>
            <a:miter lim="800000"/>
            <a:headEnd/>
            <a:tailEnd/>
          </a:ln>
        </p:spPr>
        <p:txBody>
          <a:bodyPr wrap="square">
            <a:spAutoFit/>
          </a:bodyPr>
          <a:lstStyle/>
          <a:p>
            <a:pPr marL="457200" indent="-457200" algn="just" eaLnBrk="1" hangingPunct="1">
              <a:spcBef>
                <a:spcPct val="50000"/>
              </a:spcBef>
              <a:buFontTx/>
              <a:buChar char="•"/>
            </a:pPr>
            <a:r>
              <a:rPr lang="en-US" sz="4000" dirty="0">
                <a:latin typeface="Times New Roman" pitchFamily="18" charset="0"/>
                <a:cs typeface="Times New Roman" pitchFamily="18" charset="0"/>
              </a:rPr>
              <a:t>A multiplexer consists of a set of AND gates whose outputs are connected to single OR gate. </a:t>
            </a:r>
            <a:endParaRPr lang="en-US" sz="4000" dirty="0" smtClean="0">
              <a:latin typeface="Times New Roman" pitchFamily="18" charset="0"/>
              <a:cs typeface="Times New Roman" pitchFamily="18" charset="0"/>
            </a:endParaRPr>
          </a:p>
          <a:p>
            <a:pPr marL="457200" indent="-457200" algn="just" eaLnBrk="1" hangingPunct="1">
              <a:spcBef>
                <a:spcPct val="50000"/>
              </a:spcBef>
              <a:buFontTx/>
              <a:buChar char="•"/>
            </a:pPr>
            <a:r>
              <a:rPr lang="en-US" sz="4000" dirty="0" smtClean="0">
                <a:latin typeface="Times New Roman" pitchFamily="18" charset="0"/>
                <a:cs typeface="Times New Roman" pitchFamily="18" charset="0"/>
              </a:rPr>
              <a:t>Any </a:t>
            </a:r>
            <a:r>
              <a:rPr lang="en-US" sz="4000" dirty="0">
                <a:latin typeface="Times New Roman" pitchFamily="18" charset="0"/>
                <a:cs typeface="Times New Roman" pitchFamily="18" charset="0"/>
              </a:rPr>
              <a:t>boolean function in a SOP form can be </a:t>
            </a:r>
            <a:r>
              <a:rPr lang="en-US" sz="4000" dirty="0" smtClean="0">
                <a:latin typeface="Times New Roman" pitchFamily="18" charset="0"/>
                <a:cs typeface="Times New Roman" pitchFamily="18" charset="0"/>
              </a:rPr>
              <a:t>realized </a:t>
            </a:r>
            <a:r>
              <a:rPr lang="en-US" sz="4000" dirty="0">
                <a:latin typeface="Times New Roman" pitchFamily="18" charset="0"/>
                <a:cs typeface="Times New Roman" pitchFamily="18" charset="0"/>
              </a:rPr>
              <a:t>using </a:t>
            </a:r>
            <a:r>
              <a:rPr lang="en-US" sz="4000" dirty="0" smtClean="0">
                <a:latin typeface="Times New Roman" pitchFamily="18" charset="0"/>
                <a:cs typeface="Times New Roman" pitchFamily="18" charset="0"/>
              </a:rPr>
              <a:t>multiplexer. </a:t>
            </a:r>
          </a:p>
          <a:p>
            <a:pPr marL="457200" indent="-457200" algn="just" eaLnBrk="1" hangingPunct="1">
              <a:spcBef>
                <a:spcPct val="50000"/>
              </a:spcBef>
              <a:buFontTx/>
              <a:buChar char="•"/>
            </a:pPr>
            <a:r>
              <a:rPr lang="en-US" sz="4000" dirty="0" smtClean="0">
                <a:latin typeface="Times New Roman" pitchFamily="18" charset="0"/>
                <a:cs typeface="Times New Roman" pitchFamily="18" charset="0"/>
              </a:rPr>
              <a:t>Each </a:t>
            </a:r>
            <a:r>
              <a:rPr lang="en-US" sz="4000" dirty="0">
                <a:latin typeface="Times New Roman" pitchFamily="18" charset="0"/>
                <a:cs typeface="Times New Roman" pitchFamily="18" charset="0"/>
              </a:rPr>
              <a:t>AND gate in a multiplexer represents a </a:t>
            </a:r>
            <a:r>
              <a:rPr lang="en-US" sz="4000" dirty="0" smtClean="0">
                <a:latin typeface="Times New Roman" pitchFamily="18" charset="0"/>
                <a:cs typeface="Times New Roman" pitchFamily="18" charset="0"/>
              </a:rPr>
              <a:t>minterm</a:t>
            </a:r>
            <a:r>
              <a:rPr lang="en-US" sz="4000" dirty="0">
                <a:latin typeface="Times New Roman" pitchFamily="18" charset="0"/>
                <a:cs typeface="Times New Roman" pitchFamily="18" charset="0"/>
              </a:rPr>
              <a:t>.</a:t>
            </a:r>
          </a:p>
          <a:p>
            <a:pPr marL="457200" indent="-457200" algn="just" eaLnBrk="1" hangingPunct="1">
              <a:spcBef>
                <a:spcPct val="50000"/>
              </a:spcBef>
              <a:buFontTx/>
              <a:buChar char="•"/>
            </a:pPr>
            <a:r>
              <a:rPr lang="en-US" sz="4000" dirty="0">
                <a:latin typeface="Times New Roman" pitchFamily="18" charset="0"/>
                <a:cs typeface="Times New Roman" pitchFamily="18" charset="0"/>
              </a:rPr>
              <a:t>In 8 to 1 </a:t>
            </a:r>
            <a:r>
              <a:rPr lang="en-US" sz="4000" dirty="0" smtClean="0">
                <a:latin typeface="Times New Roman" pitchFamily="18" charset="0"/>
                <a:cs typeface="Times New Roman" pitchFamily="18" charset="0"/>
              </a:rPr>
              <a:t>MUX, </a:t>
            </a:r>
            <a:r>
              <a:rPr lang="en-US" sz="4000" dirty="0">
                <a:latin typeface="Times New Roman" pitchFamily="18" charset="0"/>
                <a:cs typeface="Times New Roman" pitchFamily="18" charset="0"/>
              </a:rPr>
              <a:t>there are 3 select inputs and </a:t>
            </a:r>
            <a:r>
              <a:rPr lang="en-US" sz="4000" dirty="0" smtClean="0">
                <a:latin typeface="Times New Roman" pitchFamily="18" charset="0"/>
                <a:cs typeface="Times New Roman" pitchFamily="18" charset="0"/>
              </a:rPr>
              <a:t>thus 2</a:t>
            </a:r>
            <a:r>
              <a:rPr lang="en-US" sz="4000" baseline="30000" dirty="0" smtClean="0">
                <a:latin typeface="Times New Roman" pitchFamily="18" charset="0"/>
                <a:cs typeface="Times New Roman" pitchFamily="18" charset="0"/>
              </a:rPr>
              <a:t>3</a:t>
            </a: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minterms</a:t>
            </a:r>
            <a:r>
              <a:rPr lang="en-US" sz="4000" dirty="0" smtClean="0">
                <a:latin typeface="Times New Roman" pitchFamily="18" charset="0"/>
                <a:cs typeface="Times New Roman" pitchFamily="18" charset="0"/>
              </a:rPr>
              <a:t>.</a:t>
            </a:r>
            <a:endParaRPr lang="en-US" sz="4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BB0E74E-6628-4AD2-9B0D-23FA2DC3C970}"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3" name="Content Placeholder 2"/>
          <p:cNvSpPr>
            <a:spLocks noGrp="1"/>
          </p:cNvSpPr>
          <p:nvPr>
            <p:ph idx="1"/>
          </p:nvPr>
        </p:nvSpPr>
        <p:spPr>
          <a:xfrm>
            <a:off x="640081" y="838201"/>
            <a:ext cx="11521441" cy="5287968"/>
          </a:xfrm>
        </p:spPr>
        <p:txBody>
          <a:bodyPr>
            <a:normAutofit/>
          </a:bodyPr>
          <a:lstStyle/>
          <a:p>
            <a:pPr algn="just"/>
            <a:r>
              <a:rPr lang="en-US" sz="4000" dirty="0" smtClean="0">
                <a:latin typeface="Times New Roman" pitchFamily="18" charset="0"/>
                <a:cs typeface="Times New Roman" pitchFamily="18" charset="0"/>
              </a:rPr>
              <a:t>By connecting the function variables directly to the select inputs, a multiplexer can be made to select the AND gate that corresponds to the minterm of the function.</a:t>
            </a:r>
          </a:p>
          <a:p>
            <a:pPr algn="just"/>
            <a:r>
              <a:rPr lang="en-US" sz="4000" dirty="0" smtClean="0">
                <a:latin typeface="Times New Roman" pitchFamily="18" charset="0"/>
                <a:cs typeface="Times New Roman" pitchFamily="18" charset="0"/>
              </a:rPr>
              <a:t>If a minterm exists in a function</a:t>
            </a:r>
          </a:p>
          <a:p>
            <a:pPr lvl="1" algn="just"/>
            <a:r>
              <a:rPr lang="en-US" sz="3600" dirty="0" smtClean="0">
                <a:latin typeface="Times New Roman" pitchFamily="18" charset="0"/>
                <a:cs typeface="Times New Roman" pitchFamily="18" charset="0"/>
              </a:rPr>
              <a:t>Connect the AND gate data input to logic 1</a:t>
            </a:r>
          </a:p>
          <a:p>
            <a:pPr lvl="1" algn="just"/>
            <a:r>
              <a:rPr lang="en-US" sz="3600" dirty="0" smtClean="0">
                <a:latin typeface="Times New Roman" pitchFamily="18" charset="0"/>
                <a:cs typeface="Times New Roman" pitchFamily="18" charset="0"/>
              </a:rPr>
              <a:t> Otherwise connect it to logic 0.</a:t>
            </a:r>
          </a:p>
          <a:p>
            <a:endParaRPr lang="en-US" dirty="0"/>
          </a:p>
        </p:txBody>
      </p:sp>
      <p:sp>
        <p:nvSpPr>
          <p:cNvPr id="3" name="Date Placeholder 2"/>
          <p:cNvSpPr>
            <a:spLocks noGrp="1"/>
          </p:cNvSpPr>
          <p:nvPr>
            <p:ph type="dt" sz="half" idx="10"/>
          </p:nvPr>
        </p:nvSpPr>
        <p:spPr/>
        <p:txBody>
          <a:bodyPr/>
          <a:lstStyle/>
          <a:p>
            <a:fld id="{6534CC66-6E54-41F4-BC9D-E4C857E56107}" type="datetime1">
              <a:rPr lang="en-US" smtClean="0"/>
              <a:t>3/27/2021</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Footer Placeholder 4"/>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4" name="Title 1"/>
          <p:cNvSpPr>
            <a:spLocks noGrp="1"/>
          </p:cNvSpPr>
          <p:nvPr>
            <p:ph type="title"/>
          </p:nvPr>
        </p:nvSpPr>
        <p:spPr>
          <a:xfrm>
            <a:off x="2" y="274638"/>
            <a:ext cx="12801600" cy="1143000"/>
          </a:xfrm>
        </p:spPr>
        <p:txBody>
          <a:bodyPr>
            <a:normAutofit fontScale="90000"/>
          </a:bodyPr>
          <a:lstStyle/>
          <a:p>
            <a:pPr algn="l"/>
            <a:r>
              <a:rPr lang="en-US" sz="3800" dirty="0" smtClean="0"/>
              <a:t>Ex-1: Implement Combinational logic for the following function using Multiplexer   </a:t>
            </a:r>
            <a:endParaRPr lang="en-US" sz="3800" dirty="0"/>
          </a:p>
        </p:txBody>
      </p:sp>
      <p:pic>
        <p:nvPicPr>
          <p:cNvPr id="2097198" name="Picture 2"/>
          <p:cNvPicPr>
            <a:picLocks noChangeAspect="1" noChangeArrowheads="1"/>
          </p:cNvPicPr>
          <p:nvPr/>
        </p:nvPicPr>
        <p:blipFill>
          <a:blip r:embed="rId2" cstate="print"/>
          <a:srcRect/>
          <a:stretch>
            <a:fillRect/>
          </a:stretch>
        </p:blipFill>
        <p:spPr bwMode="auto">
          <a:xfrm>
            <a:off x="2438403" y="838200"/>
            <a:ext cx="6629399" cy="533400"/>
          </a:xfrm>
          <a:prstGeom prst="rect">
            <a:avLst/>
          </a:prstGeom>
          <a:noFill/>
          <a:ln w="9525">
            <a:noFill/>
            <a:miter lim="800000"/>
            <a:headEnd/>
            <a:tailEnd/>
          </a:ln>
          <a:effectLst/>
        </p:spPr>
      </p:pic>
      <p:pic>
        <p:nvPicPr>
          <p:cNvPr id="2097199" name="Picture 3"/>
          <p:cNvPicPr>
            <a:picLocks noChangeAspect="1" noChangeArrowheads="1"/>
          </p:cNvPicPr>
          <p:nvPr/>
        </p:nvPicPr>
        <p:blipFill>
          <a:blip r:embed="rId3" cstate="print"/>
          <a:srcRect/>
          <a:stretch>
            <a:fillRect/>
          </a:stretch>
        </p:blipFill>
        <p:spPr bwMode="auto">
          <a:xfrm>
            <a:off x="1066800" y="1447800"/>
            <a:ext cx="10134600" cy="50292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A1DEA2DA-E2F1-4B83-A8C6-075E2A0B8204}"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5" name="Title 1"/>
          <p:cNvSpPr>
            <a:spLocks noGrp="1"/>
          </p:cNvSpPr>
          <p:nvPr>
            <p:ph type="title"/>
          </p:nvPr>
        </p:nvSpPr>
        <p:spPr>
          <a:xfrm>
            <a:off x="2" y="0"/>
            <a:ext cx="12801600" cy="838200"/>
          </a:xfrm>
        </p:spPr>
        <p:txBody>
          <a:bodyPr>
            <a:normAutofit/>
          </a:bodyPr>
          <a:lstStyle/>
          <a:p>
            <a:pPr algn="l"/>
            <a:r>
              <a:rPr lang="en-US" sz="3600" dirty="0" smtClean="0"/>
              <a:t>Ex-2: Realize the following function using Multiplexer </a:t>
            </a:r>
            <a:endParaRPr lang="en-US" sz="3600" dirty="0"/>
          </a:p>
        </p:txBody>
      </p:sp>
      <p:pic>
        <p:nvPicPr>
          <p:cNvPr id="2097200" name="Picture 2"/>
          <p:cNvPicPr>
            <a:picLocks noChangeAspect="1" noChangeArrowheads="1"/>
          </p:cNvPicPr>
          <p:nvPr/>
        </p:nvPicPr>
        <p:blipFill>
          <a:blip r:embed="rId2" cstate="print"/>
          <a:srcRect/>
          <a:stretch>
            <a:fillRect/>
          </a:stretch>
        </p:blipFill>
        <p:spPr bwMode="auto">
          <a:xfrm>
            <a:off x="152402" y="1371600"/>
            <a:ext cx="12496800" cy="5257800"/>
          </a:xfrm>
          <a:prstGeom prst="rect">
            <a:avLst/>
          </a:prstGeom>
          <a:noFill/>
          <a:ln w="9525">
            <a:noFill/>
            <a:miter lim="800000"/>
            <a:headEnd/>
            <a:tailEnd/>
          </a:ln>
          <a:effectLst/>
        </p:spPr>
      </p:pic>
      <p:pic>
        <p:nvPicPr>
          <p:cNvPr id="2097201" name="Picture 3"/>
          <p:cNvPicPr>
            <a:picLocks noChangeAspect="1" noChangeArrowheads="1"/>
          </p:cNvPicPr>
          <p:nvPr/>
        </p:nvPicPr>
        <p:blipFill>
          <a:blip r:embed="rId3" cstate="print"/>
          <a:srcRect/>
          <a:stretch>
            <a:fillRect/>
          </a:stretch>
        </p:blipFill>
        <p:spPr bwMode="auto">
          <a:xfrm>
            <a:off x="3886200" y="685800"/>
            <a:ext cx="4572000" cy="8382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37DD05ED-83CA-438E-A126-DF4688EE2430}"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6" name="Rectangle 2"/>
          <p:cNvSpPr txBox="1">
            <a:spLocks noChangeArrowheads="1"/>
          </p:cNvSpPr>
          <p:nvPr/>
        </p:nvSpPr>
        <p:spPr>
          <a:xfrm>
            <a:off x="685800" y="0"/>
            <a:ext cx="119634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DEMULTIPLEXERS</a:t>
            </a:r>
          </a:p>
        </p:txBody>
      </p:sp>
      <p:sp>
        <p:nvSpPr>
          <p:cNvPr id="1048907" name="Text Box 3"/>
          <p:cNvSpPr txBox="1">
            <a:spLocks noChangeArrowheads="1"/>
          </p:cNvSpPr>
          <p:nvPr/>
        </p:nvSpPr>
        <p:spPr bwMode="auto">
          <a:xfrm>
            <a:off x="685800" y="685804"/>
            <a:ext cx="11506198" cy="4770537"/>
          </a:xfrm>
          <a:prstGeom prst="rect">
            <a:avLst/>
          </a:prstGeom>
          <a:noFill/>
          <a:ln w="9525">
            <a:noFill/>
            <a:miter lim="800000"/>
            <a:headEnd/>
            <a:tailEnd/>
          </a:ln>
        </p:spPr>
        <p:txBody>
          <a:bodyPr wrap="square">
            <a:spAutoFit/>
          </a:bodyPr>
          <a:lstStyle/>
          <a:p>
            <a:pPr marL="457200" indent="-457200" algn="just">
              <a:spcBef>
                <a:spcPct val="50000"/>
              </a:spcBef>
              <a:buFontTx/>
              <a:buChar char="•"/>
            </a:pPr>
            <a:r>
              <a:rPr lang="en-US" sz="3800" dirty="0" smtClean="0">
                <a:latin typeface="Times New Roman" pitchFamily="18" charset="0"/>
                <a:cs typeface="Times New Roman" pitchFamily="18" charset="0"/>
              </a:rPr>
              <a:t>Demultiplexer is combinational Circuit having </a:t>
            </a:r>
            <a:r>
              <a:rPr lang="en-US" sz="3800" b="1" dirty="0" smtClean="0">
                <a:latin typeface="Times New Roman" pitchFamily="18" charset="0"/>
                <a:cs typeface="Times New Roman" pitchFamily="18" charset="0"/>
              </a:rPr>
              <a:t>one input line,</a:t>
            </a:r>
            <a:r>
              <a:rPr lang="en-US" sz="3800" dirty="0" smtClean="0">
                <a:latin typeface="Times New Roman" pitchFamily="18" charset="0"/>
                <a:cs typeface="Times New Roman" pitchFamily="18" charset="0"/>
              </a:rPr>
              <a:t> </a:t>
            </a:r>
            <a:r>
              <a:rPr lang="en-US" sz="3800" b="1" dirty="0" smtClean="0">
                <a:latin typeface="Times New Roman" pitchFamily="18" charset="0"/>
                <a:cs typeface="Times New Roman" pitchFamily="18" charset="0"/>
              </a:rPr>
              <a:t>n selection lines and 2</a:t>
            </a:r>
            <a:r>
              <a:rPr lang="en-US" sz="3800" b="1" baseline="30000" dirty="0" smtClean="0">
                <a:latin typeface="Times New Roman" pitchFamily="18" charset="0"/>
                <a:cs typeface="Times New Roman" pitchFamily="18" charset="0"/>
              </a:rPr>
              <a:t>n</a:t>
            </a:r>
            <a:r>
              <a:rPr lang="en-US" sz="3800" b="1" dirty="0" smtClean="0">
                <a:latin typeface="Times New Roman" pitchFamily="18" charset="0"/>
                <a:cs typeface="Times New Roman" pitchFamily="18" charset="0"/>
              </a:rPr>
              <a:t> output lines</a:t>
            </a:r>
            <a:endParaRPr lang="en-US" sz="3800" dirty="0" smtClean="0">
              <a:latin typeface="Times New Roman" pitchFamily="18" charset="0"/>
              <a:cs typeface="Times New Roman" pitchFamily="18" charset="0"/>
            </a:endParaRPr>
          </a:p>
          <a:p>
            <a:pPr marL="457200" indent="-457200" algn="just" eaLnBrk="1" hangingPunct="1">
              <a:spcBef>
                <a:spcPct val="50000"/>
              </a:spcBef>
              <a:buFontTx/>
              <a:buChar char="•"/>
            </a:pPr>
            <a:r>
              <a:rPr lang="en-US" sz="3800" dirty="0" smtClean="0">
                <a:latin typeface="Times New Roman" pitchFamily="18" charset="0"/>
                <a:cs typeface="Times New Roman" pitchFamily="18" charset="0"/>
              </a:rPr>
              <a:t>It receives </a:t>
            </a:r>
            <a:r>
              <a:rPr lang="en-US" sz="3800" dirty="0">
                <a:latin typeface="Times New Roman" pitchFamily="18" charset="0"/>
                <a:cs typeface="Times New Roman" pitchFamily="18" charset="0"/>
              </a:rPr>
              <a:t>information on a </a:t>
            </a:r>
            <a:r>
              <a:rPr lang="en-US" sz="3800" dirty="0" smtClean="0">
                <a:latin typeface="Times New Roman" pitchFamily="18" charset="0"/>
                <a:cs typeface="Times New Roman" pitchFamily="18" charset="0"/>
              </a:rPr>
              <a:t>single input </a:t>
            </a:r>
            <a:r>
              <a:rPr lang="en-US" sz="3800" dirty="0">
                <a:latin typeface="Times New Roman" pitchFamily="18" charset="0"/>
                <a:cs typeface="Times New Roman" pitchFamily="18" charset="0"/>
              </a:rPr>
              <a:t>line and transmits this information on one of 2</a:t>
            </a:r>
            <a:r>
              <a:rPr lang="en-US" sz="3800" baseline="30000" dirty="0">
                <a:latin typeface="Times New Roman" pitchFamily="18" charset="0"/>
                <a:cs typeface="Times New Roman" pitchFamily="18" charset="0"/>
              </a:rPr>
              <a:t>n</a:t>
            </a:r>
            <a:r>
              <a:rPr lang="en-US" sz="3800" dirty="0">
                <a:latin typeface="Times New Roman" pitchFamily="18" charset="0"/>
                <a:cs typeface="Times New Roman" pitchFamily="18" charset="0"/>
              </a:rPr>
              <a:t> possible </a:t>
            </a:r>
            <a:r>
              <a:rPr lang="en-US" sz="3800" dirty="0" smtClean="0">
                <a:latin typeface="Times New Roman" pitchFamily="18" charset="0"/>
                <a:cs typeface="Times New Roman" pitchFamily="18" charset="0"/>
              </a:rPr>
              <a:t>output lines.</a:t>
            </a:r>
            <a:endParaRPr lang="en-US" sz="3800" dirty="0">
              <a:latin typeface="Times New Roman" pitchFamily="18" charset="0"/>
              <a:cs typeface="Times New Roman" pitchFamily="18" charset="0"/>
            </a:endParaRPr>
          </a:p>
          <a:p>
            <a:pPr marL="457200" indent="-457200" algn="just" eaLnBrk="1" hangingPunct="1">
              <a:spcBef>
                <a:spcPct val="50000"/>
              </a:spcBef>
              <a:buFontTx/>
              <a:buChar char="•"/>
            </a:pPr>
            <a:r>
              <a:rPr lang="en-US" sz="3800" dirty="0" smtClean="0">
                <a:latin typeface="Times New Roman" pitchFamily="18" charset="0"/>
                <a:cs typeface="Times New Roman" pitchFamily="18" charset="0"/>
              </a:rPr>
              <a:t>The selection of a particular output line is controlled by a set of selection lines.</a:t>
            </a:r>
          </a:p>
        </p:txBody>
      </p:sp>
      <p:sp>
        <p:nvSpPr>
          <p:cNvPr id="4" name="Date Placeholder 3"/>
          <p:cNvSpPr>
            <a:spLocks noGrp="1"/>
          </p:cNvSpPr>
          <p:nvPr>
            <p:ph type="dt" sz="half" idx="10"/>
          </p:nvPr>
        </p:nvSpPr>
        <p:spPr/>
        <p:txBody>
          <a:bodyPr/>
          <a:lstStyle/>
          <a:p>
            <a:fld id="{B38D57EB-4F75-452F-BB43-D32285DFEF3E}"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8" name="Rectangle 2"/>
          <p:cNvSpPr txBox="1">
            <a:spLocks noChangeArrowheads="1"/>
          </p:cNvSpPr>
          <p:nvPr/>
        </p:nvSpPr>
        <p:spPr>
          <a:xfrm>
            <a:off x="685800" y="381000"/>
            <a:ext cx="11506200" cy="868362"/>
          </a:xfrm>
          <a:prstGeom prst="rect">
            <a:avLst/>
          </a:prstGeom>
        </p:spPr>
        <p:txBody>
          <a:bodyPr vert="horz" lIns="91440" tIns="45720" rIns="91440" bIns="45720" rtlCol="0" anchor="ctr">
            <a:normAutofit/>
          </a:bodyPr>
          <a:lstStyle/>
          <a:p>
            <a:pPr lvl="0" algn="ctr">
              <a:spcBef>
                <a:spcPct val="0"/>
              </a:spcBef>
            </a:pPr>
            <a:r>
              <a:rPr lang="en-US" sz="4000" b="1" dirty="0" smtClean="0">
                <a:latin typeface="Times New Roman" pitchFamily="18" charset="0"/>
                <a:cs typeface="Times New Roman" pitchFamily="18" charset="0"/>
              </a:rPr>
              <a:t>1 to 4 Demultiplexer</a:t>
            </a:r>
            <a:br>
              <a:rPr lang="en-US" sz="4000" b="1" dirty="0" smtClean="0">
                <a:latin typeface="Times New Roman" pitchFamily="18" charset="0"/>
                <a:cs typeface="Times New Roman" pitchFamily="18" charset="0"/>
              </a:rPr>
            </a:br>
            <a:endPar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endParaRPr>
          </a:p>
        </p:txBody>
      </p:sp>
      <p:grpSp>
        <p:nvGrpSpPr>
          <p:cNvPr id="164" name="Group 3"/>
          <p:cNvGrpSpPr/>
          <p:nvPr/>
        </p:nvGrpSpPr>
        <p:grpSpPr bwMode="auto">
          <a:xfrm>
            <a:off x="3581403" y="1066804"/>
            <a:ext cx="5410201" cy="3586163"/>
            <a:chOff x="1440" y="1584"/>
            <a:chExt cx="3408" cy="2259"/>
          </a:xfrm>
        </p:grpSpPr>
        <p:sp>
          <p:nvSpPr>
            <p:cNvPr id="1048909" name="Rectangle 4"/>
            <p:cNvSpPr>
              <a:spLocks noChangeArrowheads="1"/>
            </p:cNvSpPr>
            <p:nvPr/>
          </p:nvSpPr>
          <p:spPr bwMode="auto">
            <a:xfrm>
              <a:off x="2016" y="1584"/>
              <a:ext cx="1872" cy="1536"/>
            </a:xfrm>
            <a:prstGeom prst="rect">
              <a:avLst/>
            </a:prstGeom>
            <a:solidFill>
              <a:srgbClr val="FFFF00"/>
            </a:solidFill>
            <a:ln w="9525">
              <a:solidFill>
                <a:schemeClr val="tx1"/>
              </a:solidFill>
              <a:miter lim="800000"/>
              <a:headEnd/>
              <a:tailEnd/>
            </a:ln>
          </p:spPr>
          <p:txBody>
            <a:bodyPr wrap="none" anchor="ctr"/>
            <a:lstStyle/>
            <a:p>
              <a:endParaRPr lang="en-US"/>
            </a:p>
          </p:txBody>
        </p:sp>
        <p:sp>
          <p:nvSpPr>
            <p:cNvPr id="1048910" name="Line 5"/>
            <p:cNvSpPr>
              <a:spLocks noChangeShapeType="1"/>
            </p:cNvSpPr>
            <p:nvPr/>
          </p:nvSpPr>
          <p:spPr bwMode="auto">
            <a:xfrm>
              <a:off x="1536" y="2352"/>
              <a:ext cx="480" cy="0"/>
            </a:xfrm>
            <a:prstGeom prst="line">
              <a:avLst/>
            </a:prstGeom>
            <a:noFill/>
            <a:ln w="9525">
              <a:solidFill>
                <a:schemeClr val="tx1"/>
              </a:solidFill>
              <a:miter lim="800000"/>
              <a:headEnd/>
              <a:tailEnd/>
            </a:ln>
          </p:spPr>
          <p:txBody>
            <a:bodyPr wrap="none"/>
            <a:lstStyle/>
            <a:p>
              <a:endParaRPr lang="en-US"/>
            </a:p>
          </p:txBody>
        </p:sp>
        <p:sp>
          <p:nvSpPr>
            <p:cNvPr id="1048911" name="Line 6"/>
            <p:cNvSpPr>
              <a:spLocks noChangeShapeType="1"/>
            </p:cNvSpPr>
            <p:nvPr/>
          </p:nvSpPr>
          <p:spPr bwMode="auto">
            <a:xfrm>
              <a:off x="2592" y="3120"/>
              <a:ext cx="0" cy="432"/>
            </a:xfrm>
            <a:prstGeom prst="line">
              <a:avLst/>
            </a:prstGeom>
            <a:noFill/>
            <a:ln w="9525">
              <a:solidFill>
                <a:schemeClr val="tx1"/>
              </a:solidFill>
              <a:miter lim="800000"/>
              <a:headEnd/>
              <a:tailEnd/>
            </a:ln>
          </p:spPr>
          <p:txBody>
            <a:bodyPr wrap="none"/>
            <a:lstStyle/>
            <a:p>
              <a:endParaRPr lang="en-US"/>
            </a:p>
          </p:txBody>
        </p:sp>
        <p:sp>
          <p:nvSpPr>
            <p:cNvPr id="1048912" name="Line 7"/>
            <p:cNvSpPr>
              <a:spLocks noChangeShapeType="1"/>
            </p:cNvSpPr>
            <p:nvPr/>
          </p:nvSpPr>
          <p:spPr bwMode="auto">
            <a:xfrm>
              <a:off x="3072" y="3120"/>
              <a:ext cx="0" cy="432"/>
            </a:xfrm>
            <a:prstGeom prst="line">
              <a:avLst/>
            </a:prstGeom>
            <a:noFill/>
            <a:ln w="9525">
              <a:solidFill>
                <a:schemeClr val="tx1"/>
              </a:solidFill>
              <a:miter lim="800000"/>
              <a:headEnd/>
              <a:tailEnd/>
            </a:ln>
          </p:spPr>
          <p:txBody>
            <a:bodyPr wrap="none"/>
            <a:lstStyle/>
            <a:p>
              <a:endParaRPr lang="en-US"/>
            </a:p>
          </p:txBody>
        </p:sp>
        <p:sp>
          <p:nvSpPr>
            <p:cNvPr id="1048913" name="Line 8"/>
            <p:cNvSpPr>
              <a:spLocks noChangeShapeType="1"/>
            </p:cNvSpPr>
            <p:nvPr/>
          </p:nvSpPr>
          <p:spPr bwMode="auto">
            <a:xfrm>
              <a:off x="3888" y="1920"/>
              <a:ext cx="432" cy="0"/>
            </a:xfrm>
            <a:prstGeom prst="line">
              <a:avLst/>
            </a:prstGeom>
            <a:noFill/>
            <a:ln w="9525">
              <a:solidFill>
                <a:schemeClr val="tx1"/>
              </a:solidFill>
              <a:miter lim="800000"/>
              <a:headEnd/>
              <a:tailEnd/>
            </a:ln>
          </p:spPr>
          <p:txBody>
            <a:bodyPr wrap="none"/>
            <a:lstStyle/>
            <a:p>
              <a:endParaRPr lang="en-US"/>
            </a:p>
          </p:txBody>
        </p:sp>
        <p:sp>
          <p:nvSpPr>
            <p:cNvPr id="1048914" name="Line 9"/>
            <p:cNvSpPr>
              <a:spLocks noChangeShapeType="1"/>
            </p:cNvSpPr>
            <p:nvPr/>
          </p:nvSpPr>
          <p:spPr bwMode="auto">
            <a:xfrm>
              <a:off x="3888" y="2208"/>
              <a:ext cx="432" cy="0"/>
            </a:xfrm>
            <a:prstGeom prst="line">
              <a:avLst/>
            </a:prstGeom>
            <a:noFill/>
            <a:ln w="9525">
              <a:solidFill>
                <a:schemeClr val="tx1"/>
              </a:solidFill>
              <a:miter lim="800000"/>
              <a:headEnd/>
              <a:tailEnd/>
            </a:ln>
          </p:spPr>
          <p:txBody>
            <a:bodyPr wrap="none"/>
            <a:lstStyle/>
            <a:p>
              <a:endParaRPr lang="en-US"/>
            </a:p>
          </p:txBody>
        </p:sp>
        <p:sp>
          <p:nvSpPr>
            <p:cNvPr id="1048915" name="Line 10"/>
            <p:cNvSpPr>
              <a:spLocks noChangeShapeType="1"/>
            </p:cNvSpPr>
            <p:nvPr/>
          </p:nvSpPr>
          <p:spPr bwMode="auto">
            <a:xfrm>
              <a:off x="3888" y="2496"/>
              <a:ext cx="432" cy="0"/>
            </a:xfrm>
            <a:prstGeom prst="line">
              <a:avLst/>
            </a:prstGeom>
            <a:noFill/>
            <a:ln w="9525">
              <a:solidFill>
                <a:schemeClr val="tx1"/>
              </a:solidFill>
              <a:miter lim="800000"/>
              <a:headEnd/>
              <a:tailEnd/>
            </a:ln>
          </p:spPr>
          <p:txBody>
            <a:bodyPr wrap="none"/>
            <a:lstStyle/>
            <a:p>
              <a:endParaRPr lang="en-US"/>
            </a:p>
          </p:txBody>
        </p:sp>
        <p:sp>
          <p:nvSpPr>
            <p:cNvPr id="1048916" name="Line 11"/>
            <p:cNvSpPr>
              <a:spLocks noChangeShapeType="1"/>
            </p:cNvSpPr>
            <p:nvPr/>
          </p:nvSpPr>
          <p:spPr bwMode="auto">
            <a:xfrm>
              <a:off x="3888" y="2784"/>
              <a:ext cx="432" cy="0"/>
            </a:xfrm>
            <a:prstGeom prst="line">
              <a:avLst/>
            </a:prstGeom>
            <a:noFill/>
            <a:ln w="9525">
              <a:solidFill>
                <a:schemeClr val="tx1"/>
              </a:solidFill>
              <a:miter lim="800000"/>
              <a:headEnd/>
              <a:tailEnd/>
            </a:ln>
          </p:spPr>
          <p:txBody>
            <a:bodyPr wrap="none"/>
            <a:lstStyle/>
            <a:p>
              <a:endParaRPr lang="en-US"/>
            </a:p>
          </p:txBody>
        </p:sp>
        <p:sp>
          <p:nvSpPr>
            <p:cNvPr id="1048917" name="Text Box 12"/>
            <p:cNvSpPr txBox="1">
              <a:spLocks noChangeArrowheads="1"/>
            </p:cNvSpPr>
            <p:nvPr/>
          </p:nvSpPr>
          <p:spPr bwMode="auto">
            <a:xfrm>
              <a:off x="2304" y="2064"/>
              <a:ext cx="1248" cy="291"/>
            </a:xfrm>
            <a:prstGeom prst="rect">
              <a:avLst/>
            </a:prstGeom>
            <a:noFill/>
            <a:ln w="9525">
              <a:noFill/>
              <a:miter lim="800000"/>
              <a:headEnd/>
              <a:tailEnd/>
            </a:ln>
          </p:spPr>
          <p:txBody>
            <a:bodyPr wrap="square">
              <a:spAutoFit/>
            </a:bodyPr>
            <a:lstStyle/>
            <a:p>
              <a:pPr eaLnBrk="1" hangingPunct="1">
                <a:spcBef>
                  <a:spcPct val="50000"/>
                </a:spcBef>
              </a:pPr>
              <a:r>
                <a:rPr lang="en-US" sz="2400" dirty="0" smtClean="0"/>
                <a:t>1 to </a:t>
              </a:r>
              <a:r>
                <a:rPr lang="en-US" sz="2400" dirty="0"/>
                <a:t>4 </a:t>
              </a:r>
              <a:r>
                <a:rPr lang="en-US" sz="2400" dirty="0" err="1"/>
                <a:t>D</a:t>
              </a:r>
              <a:r>
                <a:rPr lang="en-US" sz="2400" dirty="0" err="1" smtClean="0"/>
                <a:t>emux</a:t>
              </a:r>
              <a:endParaRPr lang="en-US" sz="2400" dirty="0"/>
            </a:p>
          </p:txBody>
        </p:sp>
        <p:sp>
          <p:nvSpPr>
            <p:cNvPr id="1048918" name="Text Box 13"/>
            <p:cNvSpPr txBox="1">
              <a:spLocks noChangeArrowheads="1"/>
            </p:cNvSpPr>
            <p:nvPr/>
          </p:nvSpPr>
          <p:spPr bwMode="auto">
            <a:xfrm>
              <a:off x="1440" y="1968"/>
              <a:ext cx="432" cy="291"/>
            </a:xfrm>
            <a:prstGeom prst="rect">
              <a:avLst/>
            </a:prstGeom>
            <a:noFill/>
            <a:ln w="9525">
              <a:noFill/>
              <a:miter lim="800000"/>
              <a:headEnd/>
              <a:tailEnd/>
            </a:ln>
          </p:spPr>
          <p:txBody>
            <a:bodyPr>
              <a:spAutoFit/>
            </a:bodyPr>
            <a:lstStyle/>
            <a:p>
              <a:pPr eaLnBrk="1" hangingPunct="1">
                <a:spcBef>
                  <a:spcPct val="50000"/>
                </a:spcBef>
              </a:pPr>
              <a:r>
                <a:rPr lang="en-US" sz="2400"/>
                <a:t>D</a:t>
              </a:r>
              <a:r>
                <a:rPr lang="en-US" sz="2400" baseline="-25000"/>
                <a:t>in</a:t>
              </a:r>
              <a:endParaRPr lang="en-US" sz="2400"/>
            </a:p>
          </p:txBody>
        </p:sp>
        <p:sp>
          <p:nvSpPr>
            <p:cNvPr id="1048919" name="Text Box 14"/>
            <p:cNvSpPr txBox="1">
              <a:spLocks noChangeArrowheads="1"/>
            </p:cNvSpPr>
            <p:nvPr/>
          </p:nvSpPr>
          <p:spPr bwMode="auto">
            <a:xfrm>
              <a:off x="4320" y="1632"/>
              <a:ext cx="528" cy="1338"/>
            </a:xfrm>
            <a:prstGeom prst="rect">
              <a:avLst/>
            </a:prstGeom>
            <a:noFill/>
            <a:ln w="9525">
              <a:noFill/>
              <a:miter lim="800000"/>
              <a:headEnd/>
              <a:tailEnd/>
            </a:ln>
          </p:spPr>
          <p:txBody>
            <a:bodyPr>
              <a:spAutoFit/>
            </a:bodyPr>
            <a:lstStyle/>
            <a:p>
              <a:pPr eaLnBrk="1" hangingPunct="1">
                <a:spcBef>
                  <a:spcPct val="50000"/>
                </a:spcBef>
              </a:pPr>
              <a:r>
                <a:rPr lang="en-US" sz="2400"/>
                <a:t>Y</a:t>
              </a:r>
              <a:r>
                <a:rPr lang="en-US" sz="2400" baseline="-25000"/>
                <a:t>0</a:t>
              </a:r>
            </a:p>
            <a:p>
              <a:pPr eaLnBrk="1" hangingPunct="1">
                <a:spcBef>
                  <a:spcPct val="50000"/>
                </a:spcBef>
              </a:pPr>
              <a:r>
                <a:rPr lang="en-US" sz="2400"/>
                <a:t>Y</a:t>
              </a:r>
              <a:r>
                <a:rPr lang="en-US" sz="2400" baseline="-25000"/>
                <a:t>1</a:t>
              </a:r>
              <a:endParaRPr lang="en-US" sz="2400"/>
            </a:p>
            <a:p>
              <a:pPr eaLnBrk="1" hangingPunct="1">
                <a:spcBef>
                  <a:spcPct val="50000"/>
                </a:spcBef>
              </a:pPr>
              <a:r>
                <a:rPr lang="en-US" sz="2400"/>
                <a:t>Y</a:t>
              </a:r>
              <a:r>
                <a:rPr lang="en-US" sz="2400" baseline="-25000"/>
                <a:t>2</a:t>
              </a:r>
              <a:endParaRPr lang="en-US" sz="2400"/>
            </a:p>
            <a:p>
              <a:pPr eaLnBrk="1" hangingPunct="1">
                <a:spcBef>
                  <a:spcPct val="50000"/>
                </a:spcBef>
              </a:pPr>
              <a:r>
                <a:rPr lang="en-US" sz="2400"/>
                <a:t>Y</a:t>
              </a:r>
              <a:r>
                <a:rPr lang="en-US" sz="2400" baseline="-25000"/>
                <a:t>3</a:t>
              </a:r>
              <a:endParaRPr lang="en-US" sz="2400"/>
            </a:p>
          </p:txBody>
        </p:sp>
        <p:sp>
          <p:nvSpPr>
            <p:cNvPr id="1048920" name="Text Box 15"/>
            <p:cNvSpPr txBox="1">
              <a:spLocks noChangeArrowheads="1"/>
            </p:cNvSpPr>
            <p:nvPr/>
          </p:nvSpPr>
          <p:spPr bwMode="auto">
            <a:xfrm>
              <a:off x="2112" y="3552"/>
              <a:ext cx="1392" cy="291"/>
            </a:xfrm>
            <a:prstGeom prst="rect">
              <a:avLst/>
            </a:prstGeom>
            <a:noFill/>
            <a:ln w="9525">
              <a:noFill/>
              <a:miter lim="800000"/>
              <a:headEnd/>
              <a:tailEnd/>
            </a:ln>
          </p:spPr>
          <p:txBody>
            <a:bodyPr>
              <a:spAutoFit/>
            </a:bodyPr>
            <a:lstStyle/>
            <a:p>
              <a:pPr eaLnBrk="1" hangingPunct="1">
                <a:spcBef>
                  <a:spcPct val="50000"/>
                </a:spcBef>
              </a:pPr>
              <a:r>
                <a:rPr lang="en-US" sz="2400"/>
                <a:t>        S</a:t>
              </a:r>
              <a:r>
                <a:rPr lang="en-US" sz="2400" baseline="-25000"/>
                <a:t>1</a:t>
              </a:r>
              <a:r>
                <a:rPr lang="en-US" sz="2400"/>
                <a:t>       S</a:t>
              </a:r>
              <a:r>
                <a:rPr lang="en-US" sz="2400" baseline="-25000"/>
                <a:t>o</a:t>
              </a:r>
              <a:endParaRPr lang="en-US" sz="2400"/>
            </a:p>
          </p:txBody>
        </p:sp>
      </p:grpSp>
      <p:sp>
        <p:nvSpPr>
          <p:cNvPr id="1048921" name="Rectangle 2"/>
          <p:cNvSpPr txBox="1">
            <a:spLocks noChangeArrowheads="1"/>
          </p:cNvSpPr>
          <p:nvPr/>
        </p:nvSpPr>
        <p:spPr>
          <a:xfrm>
            <a:off x="838200" y="5791200"/>
            <a:ext cx="11506200" cy="868362"/>
          </a:xfrm>
          <a:prstGeom prst="rect">
            <a:avLst/>
          </a:prstGeom>
        </p:spPr>
        <p:txBody>
          <a:bodyPr vert="horz" lIns="91440" tIns="45720" rIns="91440" bIns="45720" rtlCol="0" anchor="ctr">
            <a:normAutofit/>
          </a:bodyPr>
          <a:lstStyle/>
          <a:p>
            <a:pPr lvl="0" algn="ctr">
              <a:spcBef>
                <a:spcPct val="0"/>
              </a:spcBef>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Logic symbol of 1-</a:t>
            </a:r>
            <a:r>
              <a:rPr kumimoji="0" lang="en-US" sz="4000" b="1"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 to- </a:t>
            </a: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4 demultiplexer</a:t>
            </a:r>
          </a:p>
        </p:txBody>
      </p:sp>
      <p:sp>
        <p:nvSpPr>
          <p:cNvPr id="1048922" name="Right Brace 18"/>
          <p:cNvSpPr/>
          <p:nvPr/>
        </p:nvSpPr>
        <p:spPr>
          <a:xfrm>
            <a:off x="8534402" y="1219200"/>
            <a:ext cx="1295400" cy="1981200"/>
          </a:xfrm>
          <a:prstGeom prst="rightBrace">
            <a:avLst/>
          </a:prstGeom>
          <a:ln>
            <a:solidFill>
              <a:schemeClr val="accent6">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48923" name="Right Brace 22"/>
          <p:cNvSpPr/>
          <p:nvPr/>
        </p:nvSpPr>
        <p:spPr>
          <a:xfrm rot="5400000">
            <a:off x="5410200" y="3810000"/>
            <a:ext cx="762000" cy="1828800"/>
          </a:xfrm>
          <a:prstGeom prst="rightBrace">
            <a:avLst/>
          </a:prstGeom>
          <a:ln>
            <a:solidFill>
              <a:srgbClr val="C00000"/>
            </a:solidFill>
          </a:ln>
        </p:spPr>
        <p:style>
          <a:lnRef idx="3">
            <a:schemeClr val="accent2"/>
          </a:lnRef>
          <a:fillRef idx="0">
            <a:schemeClr val="accent2"/>
          </a:fillRef>
          <a:effectRef idx="2">
            <a:schemeClr val="accent2"/>
          </a:effectRef>
          <a:fontRef idx="minor">
            <a:schemeClr val="tx1"/>
          </a:fontRef>
        </p:style>
        <p:txBody>
          <a:bodyPr rtlCol="0" anchor="ctr"/>
          <a:lstStyle/>
          <a:p>
            <a:pPr algn="r"/>
            <a:endParaRPr lang="en-US" dirty="0"/>
          </a:p>
        </p:txBody>
      </p:sp>
      <p:sp>
        <p:nvSpPr>
          <p:cNvPr id="1048924" name="TextBox 25"/>
          <p:cNvSpPr txBox="1"/>
          <p:nvPr/>
        </p:nvSpPr>
        <p:spPr>
          <a:xfrm>
            <a:off x="9829800" y="1676404"/>
            <a:ext cx="28194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2</a:t>
            </a:r>
            <a:r>
              <a:rPr lang="en-US" sz="3200" b="1" baseline="30000" dirty="0" smtClean="0">
                <a:latin typeface="Times New Roman" pitchFamily="18" charset="0"/>
                <a:cs typeface="Times New Roman" pitchFamily="18" charset="0"/>
              </a:rPr>
              <a:t>n</a:t>
            </a:r>
            <a:r>
              <a:rPr lang="en-US" sz="3200" b="1" dirty="0" smtClean="0">
                <a:latin typeface="Times New Roman" pitchFamily="18" charset="0"/>
                <a:cs typeface="Times New Roman" pitchFamily="18" charset="0"/>
              </a:rPr>
              <a:t> output lines</a:t>
            </a:r>
            <a:r>
              <a:rPr lang="en-US" sz="3200" b="1" baseline="30000" dirty="0" smtClean="0">
                <a:latin typeface="Times New Roman" pitchFamily="18" charset="0"/>
                <a:cs typeface="Times New Roman" pitchFamily="18" charset="0"/>
              </a:rPr>
              <a:t> </a:t>
            </a:r>
            <a:endParaRPr lang="en-US" sz="3200" dirty="0"/>
          </a:p>
        </p:txBody>
      </p:sp>
      <p:sp>
        <p:nvSpPr>
          <p:cNvPr id="1048925" name="Rectangle 26"/>
          <p:cNvSpPr/>
          <p:nvPr/>
        </p:nvSpPr>
        <p:spPr>
          <a:xfrm>
            <a:off x="4953000" y="5029204"/>
            <a:ext cx="2989921" cy="584775"/>
          </a:xfrm>
          <a:prstGeom prst="rect">
            <a:avLst/>
          </a:prstGeom>
        </p:spPr>
        <p:txBody>
          <a:bodyPr wrap="none">
            <a:spAutoFit/>
          </a:bodyPr>
          <a:lstStyle/>
          <a:p>
            <a:r>
              <a:rPr lang="en-US" sz="3200" b="1" dirty="0" smtClean="0">
                <a:latin typeface="Times New Roman" pitchFamily="18" charset="0"/>
                <a:cs typeface="Times New Roman" pitchFamily="18" charset="0"/>
              </a:rPr>
              <a:t>n selection lines</a:t>
            </a:r>
            <a:r>
              <a:rPr lang="en-US" sz="3200" b="1" baseline="30000" dirty="0" smtClean="0">
                <a:latin typeface="Times New Roman" pitchFamily="18" charset="0"/>
                <a:cs typeface="Times New Roman" pitchFamily="18" charset="0"/>
              </a:rPr>
              <a:t> </a:t>
            </a:r>
            <a:endParaRPr lang="en-US" sz="3200" dirty="0"/>
          </a:p>
        </p:txBody>
      </p:sp>
      <p:sp>
        <p:nvSpPr>
          <p:cNvPr id="1048926" name="Right Brace 27"/>
          <p:cNvSpPr/>
          <p:nvPr/>
        </p:nvSpPr>
        <p:spPr>
          <a:xfrm rot="10800000">
            <a:off x="2590802" y="1524000"/>
            <a:ext cx="1219200" cy="1371600"/>
          </a:xfrm>
          <a:prstGeom prst="rightBrace">
            <a:avLst/>
          </a:prstGeom>
          <a:ln>
            <a:solidFill>
              <a:srgbClr val="C0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48927" name="Rectangle 28"/>
          <p:cNvSpPr/>
          <p:nvPr/>
        </p:nvSpPr>
        <p:spPr>
          <a:xfrm>
            <a:off x="2" y="1981204"/>
            <a:ext cx="2759089" cy="584775"/>
          </a:xfrm>
          <a:prstGeom prst="rect">
            <a:avLst/>
          </a:prstGeom>
        </p:spPr>
        <p:txBody>
          <a:bodyPr wrap="none">
            <a:spAutoFit/>
          </a:bodyPr>
          <a:lstStyle/>
          <a:p>
            <a:r>
              <a:rPr lang="en-US" sz="3200" b="1" dirty="0" smtClean="0">
                <a:latin typeface="Times New Roman" pitchFamily="18" charset="0"/>
                <a:cs typeface="Times New Roman" pitchFamily="18" charset="0"/>
              </a:rPr>
              <a:t>One input line</a:t>
            </a:r>
            <a:r>
              <a:rPr lang="en-US" sz="3200" b="1" baseline="30000" dirty="0" smtClean="0">
                <a:latin typeface="Times New Roman" pitchFamily="18" charset="0"/>
                <a:cs typeface="Times New Roman" pitchFamily="18" charset="0"/>
              </a:rPr>
              <a:t> </a:t>
            </a:r>
            <a:endParaRPr lang="en-US" sz="3200" dirty="0"/>
          </a:p>
        </p:txBody>
      </p:sp>
      <p:sp>
        <p:nvSpPr>
          <p:cNvPr id="23" name="Date Placeholder 22"/>
          <p:cNvSpPr>
            <a:spLocks noGrp="1"/>
          </p:cNvSpPr>
          <p:nvPr>
            <p:ph type="dt" sz="half" idx="10"/>
          </p:nvPr>
        </p:nvSpPr>
        <p:spPr/>
        <p:txBody>
          <a:bodyPr/>
          <a:lstStyle/>
          <a:p>
            <a:fld id="{46173CDE-E933-4AC0-9B54-A05D2A72E5F2}" type="datetime1">
              <a:rPr lang="en-US" smtClean="0"/>
              <a:t>3/27/2021</a:t>
            </a:fld>
            <a:endParaRPr lang="en-US"/>
          </a:p>
        </p:txBody>
      </p:sp>
      <p:sp>
        <p:nvSpPr>
          <p:cNvPr id="24" name="Slide Number Placeholder 23"/>
          <p:cNvSpPr>
            <a:spLocks noGrp="1"/>
          </p:cNvSpPr>
          <p:nvPr>
            <p:ph type="sldNum" sz="quarter" idx="12"/>
          </p:nvPr>
        </p:nvSpPr>
        <p:spPr/>
        <p:txBody>
          <a:bodyPr/>
          <a:lstStyle/>
          <a:p>
            <a:fld id="{B6F15528-21DE-4FAA-801E-634DDDAF4B2B}" type="slidenum">
              <a:rPr lang="en-US" smtClean="0"/>
              <a:pPr/>
              <a:t>55</a:t>
            </a:fld>
            <a:endParaRPr lang="en-US"/>
          </a:p>
        </p:txBody>
      </p:sp>
      <p:sp>
        <p:nvSpPr>
          <p:cNvPr id="25" name="Footer Placeholder 24"/>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8" name="Title 1"/>
          <p:cNvSpPr>
            <a:spLocks noGrp="1"/>
          </p:cNvSpPr>
          <p:nvPr>
            <p:ph type="title"/>
          </p:nvPr>
        </p:nvSpPr>
        <p:spPr>
          <a:xfrm>
            <a:off x="640081" y="381000"/>
            <a:ext cx="11521441" cy="731838"/>
          </a:xfrm>
        </p:spPr>
        <p:txBody>
          <a:bodyPr>
            <a:normAutofit fontScale="90000"/>
          </a:bodyPr>
          <a:lstStyle/>
          <a:p>
            <a:pPr lvl="0"/>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1 to 4 Demultiplexer</a:t>
            </a:r>
            <a:br>
              <a:rPr lang="en-US" b="1" dirty="0" smtClean="0">
                <a:latin typeface="Times New Roman" pitchFamily="18" charset="0"/>
                <a:cs typeface="Times New Roman" pitchFamily="18" charset="0"/>
              </a:rPr>
            </a:br>
            <a:endParaRPr lang="en-US" dirty="0"/>
          </a:p>
        </p:txBody>
      </p:sp>
      <p:pic>
        <p:nvPicPr>
          <p:cNvPr id="2097202" name="Content Placeholder 3" descr="1bit-4output-demux.gif"/>
          <p:cNvPicPr>
            <a:picLocks noGrp="1" noChangeAspect="1"/>
          </p:cNvPicPr>
          <p:nvPr>
            <p:ph idx="1"/>
          </p:nvPr>
        </p:nvPicPr>
        <p:blipFill>
          <a:blip r:embed="rId2" cstate="print"/>
          <a:stretch>
            <a:fillRect/>
          </a:stretch>
        </p:blipFill>
        <p:spPr>
          <a:xfrm>
            <a:off x="7091569" y="2057400"/>
            <a:ext cx="5172075" cy="4572000"/>
          </a:xfrm>
        </p:spPr>
      </p:pic>
      <p:pic>
        <p:nvPicPr>
          <p:cNvPr id="2097203" name="Picture 4" descr="1-to-4-Demux-truth-table.jpg"/>
          <p:cNvPicPr>
            <a:picLocks noChangeAspect="1"/>
          </p:cNvPicPr>
          <p:nvPr/>
        </p:nvPicPr>
        <p:blipFill>
          <a:blip r:embed="rId3" cstate="print"/>
          <a:stretch>
            <a:fillRect/>
          </a:stretch>
        </p:blipFill>
        <p:spPr>
          <a:xfrm>
            <a:off x="609600" y="1828800"/>
            <a:ext cx="6248400" cy="4724400"/>
          </a:xfrm>
          <a:prstGeom prst="rect">
            <a:avLst/>
          </a:prstGeom>
        </p:spPr>
      </p:pic>
      <p:sp>
        <p:nvSpPr>
          <p:cNvPr id="1048929" name="TextBox 5"/>
          <p:cNvSpPr txBox="1"/>
          <p:nvPr/>
        </p:nvSpPr>
        <p:spPr>
          <a:xfrm>
            <a:off x="685801" y="1219204"/>
            <a:ext cx="3276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Truth Table:</a:t>
            </a:r>
            <a:endParaRPr lang="en-US" sz="3200" b="1" dirty="0">
              <a:latin typeface="Times New Roman" pitchFamily="18" charset="0"/>
              <a:cs typeface="Times New Roman" pitchFamily="18" charset="0"/>
            </a:endParaRPr>
          </a:p>
        </p:txBody>
      </p:sp>
      <p:sp>
        <p:nvSpPr>
          <p:cNvPr id="1048930" name="TextBox 6"/>
          <p:cNvSpPr txBox="1"/>
          <p:nvPr/>
        </p:nvSpPr>
        <p:spPr>
          <a:xfrm>
            <a:off x="7696200" y="1066804"/>
            <a:ext cx="4038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Logic Diagram:</a:t>
            </a:r>
            <a:endParaRPr lang="en-US" sz="3200" b="1"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65266D0F-53B7-40FA-BCC8-96129E80CD28}"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56</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1" name="Title 1"/>
          <p:cNvSpPr>
            <a:spLocks noGrp="1"/>
          </p:cNvSpPr>
          <p:nvPr>
            <p:ph type="title"/>
          </p:nvPr>
        </p:nvSpPr>
        <p:spPr>
          <a:xfrm>
            <a:off x="640081" y="0"/>
            <a:ext cx="11521441" cy="990600"/>
          </a:xfrm>
        </p:spPr>
        <p:txBody>
          <a:bodyPr/>
          <a:lstStyle/>
          <a:p>
            <a:r>
              <a:rPr lang="en-US" b="1" dirty="0" smtClean="0">
                <a:latin typeface="Times New Roman" pitchFamily="18" charset="0"/>
                <a:cs typeface="Times New Roman" pitchFamily="18" charset="0"/>
              </a:rPr>
              <a:t>Decoder as a de-multiplexer</a:t>
            </a:r>
            <a:endParaRPr lang="en-US" b="1" dirty="0">
              <a:latin typeface="Times New Roman" pitchFamily="18" charset="0"/>
              <a:cs typeface="Times New Roman" pitchFamily="18" charset="0"/>
            </a:endParaRPr>
          </a:p>
        </p:txBody>
      </p:sp>
      <p:pic>
        <p:nvPicPr>
          <p:cNvPr id="2097204" name="Picture 2"/>
          <p:cNvPicPr>
            <a:picLocks noChangeAspect="1" noChangeArrowheads="1"/>
          </p:cNvPicPr>
          <p:nvPr/>
        </p:nvPicPr>
        <p:blipFill>
          <a:blip r:embed="rId2" cstate="print"/>
          <a:srcRect/>
          <a:stretch>
            <a:fillRect/>
          </a:stretch>
        </p:blipFill>
        <p:spPr bwMode="auto">
          <a:xfrm>
            <a:off x="5867400" y="2057400"/>
            <a:ext cx="6781800" cy="4724400"/>
          </a:xfrm>
          <a:prstGeom prst="rect">
            <a:avLst/>
          </a:prstGeom>
          <a:noFill/>
          <a:ln w="9525">
            <a:noFill/>
            <a:miter lim="800000"/>
            <a:headEnd/>
            <a:tailEnd/>
          </a:ln>
          <a:effectLst/>
        </p:spPr>
      </p:pic>
      <p:sp>
        <p:nvSpPr>
          <p:cNvPr id="1048932" name="TextBox 5"/>
          <p:cNvSpPr txBox="1"/>
          <p:nvPr/>
        </p:nvSpPr>
        <p:spPr>
          <a:xfrm>
            <a:off x="228600" y="1447804"/>
            <a:ext cx="4114800" cy="646331"/>
          </a:xfrm>
          <a:prstGeom prst="rect">
            <a:avLst/>
          </a:prstGeom>
          <a:noFill/>
        </p:spPr>
        <p:txBody>
          <a:bodyPr wrap="square" rtlCol="0">
            <a:spAutoFit/>
          </a:bodyPr>
          <a:lstStyle/>
          <a:p>
            <a:r>
              <a:rPr lang="en-US" sz="3600" b="1" dirty="0" smtClean="0">
                <a:latin typeface="Times New Roman" pitchFamily="18" charset="0"/>
                <a:cs typeface="Times New Roman" pitchFamily="18" charset="0"/>
              </a:rPr>
              <a:t>Truth Table:</a:t>
            </a:r>
            <a:endParaRPr lang="en-US" sz="3600" b="1" dirty="0">
              <a:latin typeface="Times New Roman" pitchFamily="18" charset="0"/>
              <a:cs typeface="Times New Roman" pitchFamily="18" charset="0"/>
            </a:endParaRPr>
          </a:p>
        </p:txBody>
      </p:sp>
      <p:sp>
        <p:nvSpPr>
          <p:cNvPr id="1048933" name="TextBox 6"/>
          <p:cNvSpPr txBox="1"/>
          <p:nvPr/>
        </p:nvSpPr>
        <p:spPr>
          <a:xfrm>
            <a:off x="7162802" y="1447804"/>
            <a:ext cx="6172200" cy="646331"/>
          </a:xfrm>
          <a:prstGeom prst="rect">
            <a:avLst/>
          </a:prstGeom>
          <a:noFill/>
        </p:spPr>
        <p:txBody>
          <a:bodyPr wrap="square" rtlCol="0">
            <a:spAutoFit/>
          </a:bodyPr>
          <a:lstStyle/>
          <a:p>
            <a:r>
              <a:rPr lang="en-US" sz="3600" b="1" dirty="0" smtClean="0">
                <a:latin typeface="Times New Roman" pitchFamily="18" charset="0"/>
                <a:cs typeface="Times New Roman" pitchFamily="18" charset="0"/>
              </a:rPr>
              <a:t>Logic Diagram:</a:t>
            </a:r>
            <a:endParaRPr lang="en-US" sz="3600" b="1" dirty="0">
              <a:latin typeface="Times New Roman" pitchFamily="18" charset="0"/>
              <a:cs typeface="Times New Roman" pitchFamily="18" charset="0"/>
            </a:endParaRPr>
          </a:p>
        </p:txBody>
      </p:sp>
      <p:sp>
        <p:nvSpPr>
          <p:cNvPr id="1048934" name="TextBox 8"/>
          <p:cNvSpPr txBox="1"/>
          <p:nvPr/>
        </p:nvSpPr>
        <p:spPr>
          <a:xfrm>
            <a:off x="838200" y="914400"/>
            <a:ext cx="11658600" cy="923330"/>
          </a:xfrm>
          <a:prstGeom prst="rect">
            <a:avLst/>
          </a:prstGeom>
          <a:noFill/>
        </p:spPr>
        <p:txBody>
          <a:bodyPr wrap="square" rtlCol="0">
            <a:spAutoFit/>
          </a:bodyPr>
          <a:lstStyle/>
          <a:p>
            <a:pPr>
              <a:buFont typeface="Arial" pitchFamily="34" charset="0"/>
              <a:buChar char="•"/>
            </a:pPr>
            <a:r>
              <a:rPr lang="en-US" sz="3600" dirty="0" smtClean="0">
                <a:latin typeface="Times New Roman" pitchFamily="18" charset="0"/>
                <a:cs typeface="Times New Roman" pitchFamily="18" charset="0"/>
              </a:rPr>
              <a:t>Decoder with enable input is also called as </a:t>
            </a:r>
            <a:r>
              <a:rPr lang="en-US" sz="3600" dirty="0" err="1" smtClean="0">
                <a:latin typeface="Times New Roman" pitchFamily="18" charset="0"/>
                <a:cs typeface="Times New Roman" pitchFamily="18" charset="0"/>
              </a:rPr>
              <a:t>Demultiplexer</a:t>
            </a:r>
            <a:endParaRPr lang="en-US" sz="3600" dirty="0" smtClean="0">
              <a:latin typeface="Times New Roman" pitchFamily="18" charset="0"/>
              <a:cs typeface="Times New Roman" pitchFamily="18" charset="0"/>
            </a:endParaRPr>
          </a:p>
          <a:p>
            <a:endParaRPr lang="en-US" dirty="0"/>
          </a:p>
        </p:txBody>
      </p:sp>
      <p:pic>
        <p:nvPicPr>
          <p:cNvPr id="2097205" name="Picture 2"/>
          <p:cNvPicPr>
            <a:picLocks noChangeAspect="1" noChangeArrowheads="1"/>
          </p:cNvPicPr>
          <p:nvPr/>
        </p:nvPicPr>
        <p:blipFill>
          <a:blip r:embed="rId3" cstate="print"/>
          <a:srcRect/>
          <a:stretch>
            <a:fillRect/>
          </a:stretch>
        </p:blipFill>
        <p:spPr bwMode="auto">
          <a:xfrm>
            <a:off x="228602" y="2286004"/>
            <a:ext cx="5905500" cy="3000375"/>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fld id="{E5DE1D21-502D-40AC-95D5-3B5537732181}" type="datetime1">
              <a:rPr lang="en-US" smtClean="0"/>
              <a:t>3/27/2021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57</a:t>
            </a:fld>
            <a:endParaRPr lang="en-US"/>
          </a:p>
        </p:txBody>
      </p:sp>
      <p:sp>
        <p:nvSpPr>
          <p:cNvPr id="10" name="Footer Placeholder 9"/>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Title 1"/>
          <p:cNvSpPr>
            <a:spLocks noGrp="1"/>
          </p:cNvSpPr>
          <p:nvPr>
            <p:ph type="title"/>
          </p:nvPr>
        </p:nvSpPr>
        <p:spPr>
          <a:xfrm>
            <a:off x="1752600" y="274638"/>
            <a:ext cx="8763000" cy="1143000"/>
          </a:xfrm>
        </p:spPr>
        <p:txBody>
          <a:bodyPr>
            <a:normAutofit/>
          </a:bodyPr>
          <a:lstStyle/>
          <a:p>
            <a:r>
              <a:rPr lang="en-US" sz="4000" b="1" dirty="0" smtClean="0">
                <a:latin typeface="Times New Roman" pitchFamily="18" charset="0"/>
                <a:cs typeface="Times New Roman" pitchFamily="18" charset="0"/>
              </a:rPr>
              <a:t>PARITY BIT GENERATOR</a:t>
            </a:r>
            <a:endParaRPr lang="en-US" sz="4000" b="1" dirty="0">
              <a:latin typeface="Times New Roman" pitchFamily="18" charset="0"/>
              <a:cs typeface="Times New Roman" pitchFamily="18" charset="0"/>
            </a:endParaRPr>
          </a:p>
        </p:txBody>
      </p:sp>
      <p:sp>
        <p:nvSpPr>
          <p:cNvPr id="1048936" name="Content Placeholder 2"/>
          <p:cNvSpPr>
            <a:spLocks noGrp="1"/>
          </p:cNvSpPr>
          <p:nvPr>
            <p:ph idx="1"/>
          </p:nvPr>
        </p:nvSpPr>
        <p:spPr>
          <a:xfrm>
            <a:off x="640080" y="1600205"/>
            <a:ext cx="11551920" cy="4952995"/>
          </a:xfrm>
        </p:spPr>
        <p:txBody>
          <a:bodyPr>
            <a:noAutofit/>
          </a:bodyPr>
          <a:lstStyle/>
          <a:p>
            <a:pPr algn="just"/>
            <a:r>
              <a:rPr lang="en-US" sz="4000" dirty="0" smtClean="0">
                <a:latin typeface="Times New Roman" pitchFamily="18" charset="0"/>
                <a:cs typeface="Times New Roman" pitchFamily="18" charset="0"/>
              </a:rPr>
              <a:t>A parity bit is used for the purpose of detecting errors during transmission of binary information.</a:t>
            </a:r>
          </a:p>
          <a:p>
            <a:pPr algn="just"/>
            <a:r>
              <a:rPr lang="en-US" sz="4000" dirty="0" smtClean="0">
                <a:latin typeface="Times New Roman" pitchFamily="18" charset="0"/>
                <a:cs typeface="Times New Roman" pitchFamily="18" charset="0"/>
              </a:rPr>
              <a:t>The circuit that generates the parity bit in the transmitter is called a parity generator.</a:t>
            </a:r>
          </a:p>
          <a:p>
            <a:pPr algn="just"/>
            <a:r>
              <a:rPr lang="en-US" sz="4000" dirty="0" smtClean="0">
                <a:latin typeface="Times New Roman" pitchFamily="18" charset="0"/>
                <a:cs typeface="Times New Roman" pitchFamily="18" charset="0"/>
              </a:rPr>
              <a:t>Parity bit generators are of two types</a:t>
            </a:r>
          </a:p>
          <a:p>
            <a:pPr lvl="1" algn="just"/>
            <a:r>
              <a:rPr lang="en-US" sz="4000" dirty="0" smtClean="0">
                <a:latin typeface="Times New Roman" pitchFamily="18" charset="0"/>
                <a:cs typeface="Times New Roman" pitchFamily="18" charset="0"/>
              </a:rPr>
              <a:t>Odd parity generator</a:t>
            </a:r>
          </a:p>
          <a:p>
            <a:pPr lvl="1" algn="just"/>
            <a:r>
              <a:rPr lang="en-US" sz="4000" dirty="0" smtClean="0">
                <a:latin typeface="Times New Roman" pitchFamily="18" charset="0"/>
                <a:cs typeface="Times New Roman" pitchFamily="18" charset="0"/>
              </a:rPr>
              <a:t>Even parity generator</a:t>
            </a:r>
          </a:p>
          <a:p>
            <a:pPr algn="just">
              <a:buNone/>
            </a:pPr>
            <a:endParaRPr lang="en-US" sz="4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0D50F9B3-98C1-4950-8037-A4F7366E57DA}"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7" name="Rectangle 2"/>
          <p:cNvSpPr txBox="1">
            <a:spLocks noChangeArrowheads="1"/>
          </p:cNvSpPr>
          <p:nvPr/>
        </p:nvSpPr>
        <p:spPr>
          <a:xfrm>
            <a:off x="317500" y="-71437"/>
            <a:ext cx="12179300" cy="833438"/>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50000"/>
              </a:lnSpc>
              <a:spcBef>
                <a:spcPct val="0"/>
              </a:spcBef>
              <a:spcAft>
                <a:spcPts val="0"/>
              </a:spcAft>
              <a:buClrTx/>
              <a:buSzTx/>
              <a:buFontTx/>
              <a:buNone/>
            </a:pP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Parity generator truth table for even and odd parity</a:t>
            </a:r>
          </a:p>
        </p:txBody>
      </p:sp>
      <p:pic>
        <p:nvPicPr>
          <p:cNvPr id="2097206" name="Picture 3" descr="45"/>
          <p:cNvPicPr>
            <a:picLocks noChangeAspect="1" noChangeArrowheads="1"/>
          </p:cNvPicPr>
          <p:nvPr/>
        </p:nvPicPr>
        <p:blipFill>
          <a:blip r:embed="rId2" cstate="print">
            <a:lum bright="-48000" contrast="72000"/>
          </a:blip>
          <a:srcRect l="4545" r="1818"/>
          <a:stretch>
            <a:fillRect/>
          </a:stretch>
        </p:blipFill>
        <p:spPr bwMode="auto">
          <a:xfrm>
            <a:off x="1143002" y="838200"/>
            <a:ext cx="9905999" cy="5486400"/>
          </a:xfrm>
          <a:prstGeom prst="rect">
            <a:avLst/>
          </a:prstGeom>
          <a:noFill/>
          <a:ln w="9525">
            <a:noFill/>
            <a:miter lim="800000"/>
            <a:headEnd/>
            <a:tailEnd/>
          </a:ln>
        </p:spPr>
      </p:pic>
      <p:sp>
        <p:nvSpPr>
          <p:cNvPr id="4" name="Date Placeholder 3"/>
          <p:cNvSpPr>
            <a:spLocks noGrp="1"/>
          </p:cNvSpPr>
          <p:nvPr>
            <p:ph type="dt" sz="half" idx="10"/>
          </p:nvPr>
        </p:nvSpPr>
        <p:spPr/>
        <p:txBody>
          <a:bodyPr/>
          <a:lstStyle/>
          <a:p>
            <a:fld id="{BD90E723-C453-49F4-925D-DF4489072998}"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a:xfrm>
            <a:off x="640081" y="76200"/>
            <a:ext cx="11521441" cy="990600"/>
          </a:xfrm>
        </p:spPr>
        <p:txBody>
          <a:bodyPr>
            <a:normAutofit/>
          </a:bodyPr>
          <a:lstStyle/>
          <a:p>
            <a:r>
              <a:rPr lang="en-US" b="1" dirty="0" smtClean="0">
                <a:latin typeface="Times New Roman" pitchFamily="18" charset="0"/>
                <a:cs typeface="Times New Roman" pitchFamily="18" charset="0"/>
              </a:rPr>
              <a:t>Design constraints</a:t>
            </a:r>
            <a:endParaRPr lang="en-US" b="1" dirty="0">
              <a:latin typeface="Times New Roman" pitchFamily="18" charset="0"/>
              <a:cs typeface="Times New Roman" pitchFamily="18" charset="0"/>
            </a:endParaRPr>
          </a:p>
        </p:txBody>
      </p:sp>
      <p:sp>
        <p:nvSpPr>
          <p:cNvPr id="1048618" name="Content Placeholder 2"/>
          <p:cNvSpPr>
            <a:spLocks noGrp="1"/>
          </p:cNvSpPr>
          <p:nvPr>
            <p:ph idx="1"/>
          </p:nvPr>
        </p:nvSpPr>
        <p:spPr>
          <a:xfrm>
            <a:off x="640080" y="990600"/>
            <a:ext cx="11551920" cy="5638800"/>
          </a:xfrm>
        </p:spPr>
        <p:txBody>
          <a:bodyPr>
            <a:noAutofit/>
          </a:bodyPr>
          <a:lstStyle/>
          <a:p>
            <a:pPr algn="just"/>
            <a:r>
              <a:rPr lang="en-US" sz="3600" dirty="0" smtClean="0">
                <a:latin typeface="Times New Roman" pitchFamily="18" charset="0"/>
                <a:cs typeface="Times New Roman" pitchFamily="18" charset="0"/>
              </a:rPr>
              <a:t>Minimum no. of gates.</a:t>
            </a:r>
          </a:p>
          <a:p>
            <a:pPr algn="just"/>
            <a:r>
              <a:rPr lang="en-US" sz="3600" dirty="0" smtClean="0">
                <a:latin typeface="Times New Roman" pitchFamily="18" charset="0"/>
                <a:cs typeface="Times New Roman" pitchFamily="18" charset="0"/>
              </a:rPr>
              <a:t>Minimum no. of inputs to the gates.</a:t>
            </a:r>
          </a:p>
          <a:p>
            <a:pPr algn="just"/>
            <a:r>
              <a:rPr lang="en-US" sz="3600" dirty="0" smtClean="0">
                <a:latin typeface="Times New Roman" pitchFamily="18" charset="0"/>
                <a:cs typeface="Times New Roman" pitchFamily="18" charset="0"/>
              </a:rPr>
              <a:t>Minimum propagation delay of the signal through the circuit. </a:t>
            </a:r>
          </a:p>
          <a:p>
            <a:pPr algn="just"/>
            <a:r>
              <a:rPr lang="en-US" sz="3600" dirty="0" smtClean="0">
                <a:latin typeface="Times New Roman" pitchFamily="18" charset="0"/>
                <a:cs typeface="Times New Roman" pitchFamily="18" charset="0"/>
              </a:rPr>
              <a:t>Minimum no. of interconnections</a:t>
            </a:r>
          </a:p>
          <a:p>
            <a:pPr algn="just"/>
            <a:r>
              <a:rPr lang="en-US" sz="3600" dirty="0" smtClean="0">
                <a:latin typeface="Times New Roman" pitchFamily="18" charset="0"/>
                <a:cs typeface="Times New Roman" pitchFamily="18" charset="0"/>
              </a:rPr>
              <a:t>Thus high speed of operation.</a:t>
            </a:r>
          </a:p>
          <a:p>
            <a:pPr algn="just"/>
            <a:r>
              <a:rPr lang="en-US" sz="3600" dirty="0" smtClean="0">
                <a:latin typeface="Times New Roman" pitchFamily="18" charset="0"/>
                <a:cs typeface="Times New Roman" pitchFamily="18" charset="0"/>
              </a:rPr>
              <a:t>Limitations on the driving capabilities of each gate.</a:t>
            </a:r>
          </a:p>
          <a:p>
            <a:pPr algn="just"/>
            <a:r>
              <a:rPr lang="en-US" sz="3600" dirty="0" smtClean="0">
                <a:latin typeface="Times New Roman" pitchFamily="18" charset="0"/>
                <a:cs typeface="Times New Roman" pitchFamily="18" charset="0"/>
              </a:rPr>
              <a:t>Portability, less cost, low power dissipation and more reliability</a:t>
            </a:r>
          </a:p>
          <a:p>
            <a:pPr algn="just"/>
            <a:endParaRPr lang="en-US" sz="36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B0C9DFBA-829A-45B1-9B07-94C0B97B8505}"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Rectangle 2"/>
          <p:cNvSpPr txBox="1">
            <a:spLocks noChangeArrowheads="1"/>
          </p:cNvSpPr>
          <p:nvPr/>
        </p:nvSpPr>
        <p:spPr>
          <a:xfrm>
            <a:off x="381001" y="-76200"/>
            <a:ext cx="12039600" cy="8683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pPr>
            <a:r>
              <a:rPr kumimoji="0" lang="en-US" sz="4000" b="1" i="0" u="none" strike="noStrike" kern="1200" cap="none" spc="0" normalizeH="0" noProof="0" dirty="0" smtClean="0">
                <a:ln>
                  <a:noFill/>
                </a:ln>
                <a:solidFill>
                  <a:schemeClr val="tx1"/>
                </a:solidFill>
                <a:effectLst/>
                <a:uLnTx/>
                <a:uFillTx/>
                <a:latin typeface="Times New Roman" pitchFamily="18" charset="0"/>
                <a:ea typeface="+mj-ea"/>
                <a:cs typeface="Times New Roman" pitchFamily="18" charset="0"/>
              </a:rPr>
              <a:t>Even </a:t>
            </a:r>
            <a:r>
              <a:rPr kumimoji="0" lang="en-US" sz="40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parity-bit generator</a:t>
            </a:r>
          </a:p>
        </p:txBody>
      </p:sp>
      <p:pic>
        <p:nvPicPr>
          <p:cNvPr id="2097207" name="Picture 2"/>
          <p:cNvPicPr>
            <a:picLocks noChangeAspect="1" noChangeArrowheads="1"/>
          </p:cNvPicPr>
          <p:nvPr/>
        </p:nvPicPr>
        <p:blipFill>
          <a:blip r:embed="rId2" cstate="print"/>
          <a:srcRect/>
          <a:stretch>
            <a:fillRect/>
          </a:stretch>
        </p:blipFill>
        <p:spPr bwMode="auto">
          <a:xfrm>
            <a:off x="533402" y="1381129"/>
            <a:ext cx="4200525" cy="2886075"/>
          </a:xfrm>
          <a:prstGeom prst="rect">
            <a:avLst/>
          </a:prstGeom>
          <a:noFill/>
          <a:ln w="9525">
            <a:noFill/>
            <a:miter lim="800000"/>
            <a:headEnd/>
            <a:tailEnd/>
          </a:ln>
          <a:effectLst/>
        </p:spPr>
      </p:pic>
      <p:pic>
        <p:nvPicPr>
          <p:cNvPr id="2097208" name="Picture 3"/>
          <p:cNvPicPr>
            <a:picLocks noChangeAspect="1" noChangeArrowheads="1"/>
          </p:cNvPicPr>
          <p:nvPr/>
        </p:nvPicPr>
        <p:blipFill>
          <a:blip r:embed="rId3" cstate="print"/>
          <a:srcRect/>
          <a:stretch>
            <a:fillRect/>
          </a:stretch>
        </p:blipFill>
        <p:spPr bwMode="auto">
          <a:xfrm>
            <a:off x="5867402" y="685804"/>
            <a:ext cx="6257925" cy="3933825"/>
          </a:xfrm>
          <a:prstGeom prst="rect">
            <a:avLst/>
          </a:prstGeom>
          <a:noFill/>
          <a:ln w="9525">
            <a:noFill/>
            <a:miter lim="800000"/>
            <a:headEnd/>
            <a:tailEnd/>
          </a:ln>
          <a:effectLst/>
        </p:spPr>
      </p:pic>
      <p:pic>
        <p:nvPicPr>
          <p:cNvPr id="2097209" name="Picture 4"/>
          <p:cNvPicPr>
            <a:picLocks noChangeAspect="1" noChangeArrowheads="1"/>
          </p:cNvPicPr>
          <p:nvPr/>
        </p:nvPicPr>
        <p:blipFill>
          <a:blip r:embed="rId4" cstate="print"/>
          <a:srcRect/>
          <a:stretch>
            <a:fillRect/>
          </a:stretch>
        </p:blipFill>
        <p:spPr bwMode="auto">
          <a:xfrm>
            <a:off x="3124200" y="4724400"/>
            <a:ext cx="8077200" cy="2057400"/>
          </a:xfrm>
          <a:prstGeom prst="rect">
            <a:avLst/>
          </a:prstGeom>
          <a:noFill/>
          <a:ln w="9525">
            <a:noFill/>
            <a:miter lim="800000"/>
            <a:headEnd/>
            <a:tailEnd/>
          </a:ln>
          <a:effectLst/>
        </p:spPr>
      </p:pic>
      <p:sp>
        <p:nvSpPr>
          <p:cNvPr id="1048939" name="TextBox 6"/>
          <p:cNvSpPr txBox="1"/>
          <p:nvPr/>
        </p:nvSpPr>
        <p:spPr>
          <a:xfrm>
            <a:off x="990600" y="786829"/>
            <a:ext cx="41148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K-map Simplification:</a:t>
            </a:r>
            <a:endParaRPr lang="en-US" sz="3200" b="1" dirty="0">
              <a:latin typeface="Times New Roman" pitchFamily="18" charset="0"/>
              <a:cs typeface="Times New Roman" pitchFamily="18" charset="0"/>
            </a:endParaRPr>
          </a:p>
        </p:txBody>
      </p:sp>
      <p:sp>
        <p:nvSpPr>
          <p:cNvPr id="1048940" name="TextBox 8"/>
          <p:cNvSpPr txBox="1"/>
          <p:nvPr/>
        </p:nvSpPr>
        <p:spPr>
          <a:xfrm>
            <a:off x="685800" y="4267204"/>
            <a:ext cx="35814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Logic Diagram:</a:t>
            </a:r>
            <a:endParaRPr lang="en-US" sz="3200" b="1"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27D7076F-40E6-4F12-BC70-F3BF6B48C935}" type="datetime1">
              <a:rPr lang="en-US" smtClean="0"/>
              <a:t>3/27/2021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60</a:t>
            </a:fld>
            <a:endParaRPr lang="en-US"/>
          </a:p>
        </p:txBody>
      </p:sp>
      <p:sp>
        <p:nvSpPr>
          <p:cNvPr id="10" name="Footer Placeholder 9"/>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1" name="Title 1"/>
          <p:cNvSpPr>
            <a:spLocks noGrp="1"/>
          </p:cNvSpPr>
          <p:nvPr>
            <p:ph type="title"/>
          </p:nvPr>
        </p:nvSpPr>
        <p:spPr>
          <a:xfrm>
            <a:off x="640081" y="304800"/>
            <a:ext cx="11521441" cy="1143000"/>
          </a:xfrm>
        </p:spPr>
        <p:txBody>
          <a:bodyPr>
            <a:normAutofit/>
          </a:bodyPr>
          <a:lstStyle/>
          <a:p>
            <a:r>
              <a:rPr lang="en-US" sz="4000" b="1" dirty="0" smtClean="0">
                <a:latin typeface="Times New Roman" pitchFamily="18" charset="0"/>
                <a:cs typeface="Times New Roman" pitchFamily="18" charset="0"/>
              </a:rPr>
              <a:t>Parity Checker</a:t>
            </a:r>
            <a:endParaRPr lang="en-US" sz="4000" b="1" dirty="0">
              <a:latin typeface="Times New Roman" pitchFamily="18" charset="0"/>
              <a:cs typeface="Times New Roman" pitchFamily="18" charset="0"/>
            </a:endParaRPr>
          </a:p>
        </p:txBody>
      </p:sp>
      <p:sp>
        <p:nvSpPr>
          <p:cNvPr id="1048942" name="Content Placeholder 2"/>
          <p:cNvSpPr>
            <a:spLocks noGrp="1"/>
          </p:cNvSpPr>
          <p:nvPr>
            <p:ph idx="1"/>
          </p:nvPr>
        </p:nvSpPr>
        <p:spPr>
          <a:xfrm>
            <a:off x="640081" y="1828800"/>
            <a:ext cx="11521441" cy="4419600"/>
          </a:xfrm>
        </p:spPr>
        <p:txBody>
          <a:bodyPr>
            <a:normAutofit/>
          </a:bodyPr>
          <a:lstStyle/>
          <a:p>
            <a:r>
              <a:rPr lang="en-US" sz="4000" dirty="0" smtClean="0">
                <a:latin typeface="Times New Roman" pitchFamily="18" charset="0"/>
                <a:cs typeface="Times New Roman" pitchFamily="18" charset="0"/>
              </a:rPr>
              <a:t>The circuit that checks the parity in the receiver  is called a parity checker.</a:t>
            </a:r>
          </a:p>
          <a:p>
            <a:r>
              <a:rPr lang="en-US" sz="4000" dirty="0" smtClean="0">
                <a:latin typeface="Times New Roman" pitchFamily="18" charset="0"/>
                <a:cs typeface="Times New Roman" pitchFamily="18" charset="0"/>
              </a:rPr>
              <a:t>The output of parity checker is denoted by PEC.</a:t>
            </a:r>
          </a:p>
          <a:p>
            <a:r>
              <a:rPr lang="en-US" sz="4000" dirty="0" smtClean="0">
                <a:latin typeface="Times New Roman" pitchFamily="18" charset="0"/>
                <a:cs typeface="Times New Roman" pitchFamily="18" charset="0"/>
              </a:rPr>
              <a:t>PEC is equal to 1, if an error occurs,</a:t>
            </a:r>
          </a:p>
          <a:p>
            <a:pPr>
              <a:buNone/>
            </a:pPr>
            <a:r>
              <a:rPr lang="en-US" sz="4000" dirty="0" smtClean="0">
                <a:latin typeface="Times New Roman" pitchFamily="18" charset="0"/>
                <a:cs typeface="Times New Roman" pitchFamily="18" charset="0"/>
              </a:rPr>
              <a:t>  else PEC is equal to 0</a:t>
            </a:r>
            <a:r>
              <a:rPr lang="en-US" sz="4000" dirty="0">
                <a:latin typeface="Times New Roman" pitchFamily="18" charset="0"/>
                <a:cs typeface="Times New Roman" pitchFamily="18" charset="0"/>
              </a:rPr>
              <a:t>.</a:t>
            </a:r>
            <a:endParaRPr lang="en-US" sz="4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93977EBB-206A-4841-A487-EC561009D008}"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3" name="Title 1"/>
          <p:cNvSpPr>
            <a:spLocks noGrp="1"/>
          </p:cNvSpPr>
          <p:nvPr>
            <p:ph type="title"/>
          </p:nvPr>
        </p:nvSpPr>
        <p:spPr>
          <a:xfrm>
            <a:off x="640081" y="-152400"/>
            <a:ext cx="11521441" cy="1143000"/>
          </a:xfrm>
        </p:spPr>
        <p:txBody>
          <a:bodyPr>
            <a:normAutofit/>
          </a:bodyPr>
          <a:lstStyle/>
          <a:p>
            <a:r>
              <a:rPr lang="en-US" sz="4000" b="1" dirty="0" smtClean="0">
                <a:latin typeface="Times New Roman" pitchFamily="18" charset="0"/>
                <a:cs typeface="Times New Roman" pitchFamily="18" charset="0"/>
              </a:rPr>
              <a:t>Truth table for Even parity checker</a:t>
            </a:r>
            <a:endParaRPr lang="en-US" sz="4000" b="1" dirty="0">
              <a:latin typeface="Times New Roman" pitchFamily="18" charset="0"/>
              <a:cs typeface="Times New Roman" pitchFamily="18" charset="0"/>
            </a:endParaRPr>
          </a:p>
        </p:txBody>
      </p:sp>
      <p:pic>
        <p:nvPicPr>
          <p:cNvPr id="2097210" name="Picture 2"/>
          <p:cNvPicPr>
            <a:picLocks noGrp="1" noChangeAspect="1" noChangeArrowheads="1"/>
          </p:cNvPicPr>
          <p:nvPr>
            <p:ph idx="1"/>
          </p:nvPr>
        </p:nvPicPr>
        <p:blipFill>
          <a:blip r:embed="rId2" cstate="print"/>
          <a:srcRect/>
          <a:stretch>
            <a:fillRect/>
          </a:stretch>
        </p:blipFill>
        <p:spPr bwMode="auto">
          <a:xfrm>
            <a:off x="1905000" y="838200"/>
            <a:ext cx="9067800" cy="601980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2EE9D9F0-55CE-4718-89D1-61B5729D3739}"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1" name="Picture 2"/>
          <p:cNvPicPr>
            <a:picLocks noGrp="1" noChangeAspect="1" noChangeArrowheads="1"/>
          </p:cNvPicPr>
          <p:nvPr>
            <p:ph idx="1"/>
          </p:nvPr>
        </p:nvPicPr>
        <p:blipFill>
          <a:blip r:embed="rId2" cstate="print"/>
          <a:srcRect/>
          <a:stretch>
            <a:fillRect/>
          </a:stretch>
        </p:blipFill>
        <p:spPr bwMode="auto">
          <a:xfrm>
            <a:off x="1371602" y="665956"/>
            <a:ext cx="10210800" cy="3906044"/>
          </a:xfrm>
          <a:prstGeom prst="rect">
            <a:avLst/>
          </a:prstGeom>
          <a:noFill/>
          <a:ln w="9525">
            <a:noFill/>
            <a:miter lim="800000"/>
            <a:headEnd/>
            <a:tailEnd/>
          </a:ln>
          <a:effectLst/>
        </p:spPr>
      </p:pic>
      <p:pic>
        <p:nvPicPr>
          <p:cNvPr id="2097212" name="Picture 3"/>
          <p:cNvPicPr>
            <a:picLocks noChangeAspect="1" noChangeArrowheads="1"/>
          </p:cNvPicPr>
          <p:nvPr/>
        </p:nvPicPr>
        <p:blipFill>
          <a:blip r:embed="rId3" cstate="print"/>
          <a:srcRect/>
          <a:stretch>
            <a:fillRect/>
          </a:stretch>
        </p:blipFill>
        <p:spPr bwMode="auto">
          <a:xfrm>
            <a:off x="3609975" y="4572004"/>
            <a:ext cx="4924425" cy="2057401"/>
          </a:xfrm>
          <a:prstGeom prst="rect">
            <a:avLst/>
          </a:prstGeom>
          <a:noFill/>
          <a:ln w="9525">
            <a:noFill/>
            <a:miter lim="800000"/>
            <a:headEnd/>
            <a:tailEnd/>
          </a:ln>
          <a:effectLst/>
        </p:spPr>
      </p:pic>
      <p:sp>
        <p:nvSpPr>
          <p:cNvPr id="1048944" name="TextBox 5"/>
          <p:cNvSpPr txBox="1"/>
          <p:nvPr/>
        </p:nvSpPr>
        <p:spPr>
          <a:xfrm>
            <a:off x="381002" y="76204"/>
            <a:ext cx="8001000" cy="646331"/>
          </a:xfrm>
          <a:prstGeom prst="rect">
            <a:avLst/>
          </a:prstGeom>
          <a:noFill/>
        </p:spPr>
        <p:txBody>
          <a:bodyPr wrap="square" rtlCol="0">
            <a:spAutoFit/>
          </a:bodyPr>
          <a:lstStyle/>
          <a:p>
            <a:r>
              <a:rPr lang="en-US" sz="3600" b="1" dirty="0" smtClean="0">
                <a:latin typeface="Times New Roman" pitchFamily="18" charset="0"/>
                <a:cs typeface="Times New Roman" pitchFamily="18" charset="0"/>
              </a:rPr>
              <a:t>K-map Simplification:</a:t>
            </a:r>
            <a:endParaRPr lang="en-US" sz="3600" b="1" dirty="0">
              <a:latin typeface="Times New Roman" pitchFamily="18" charset="0"/>
              <a:cs typeface="Times New Roman" pitchFamily="18" charset="0"/>
            </a:endParaRPr>
          </a:p>
        </p:txBody>
      </p:sp>
      <p:sp>
        <p:nvSpPr>
          <p:cNvPr id="1048945" name="TextBox 6"/>
          <p:cNvSpPr txBox="1"/>
          <p:nvPr/>
        </p:nvSpPr>
        <p:spPr>
          <a:xfrm>
            <a:off x="228602" y="4343404"/>
            <a:ext cx="3810000" cy="646331"/>
          </a:xfrm>
          <a:prstGeom prst="rect">
            <a:avLst/>
          </a:prstGeom>
          <a:noFill/>
        </p:spPr>
        <p:txBody>
          <a:bodyPr wrap="square" rtlCol="0">
            <a:spAutoFit/>
          </a:bodyPr>
          <a:lstStyle/>
          <a:p>
            <a:r>
              <a:rPr lang="en-US" sz="3600" b="1" dirty="0" smtClean="0">
                <a:latin typeface="Times New Roman" pitchFamily="18" charset="0"/>
                <a:cs typeface="Times New Roman" pitchFamily="18" charset="0"/>
              </a:rPr>
              <a:t>Logic diagram:</a:t>
            </a:r>
            <a:endParaRPr lang="en-US" sz="3600" b="1" dirty="0">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fld id="{307C3276-6A48-423E-9505-CF4D93A13246}" type="datetime1">
              <a:rPr lang="en-US" smtClean="0"/>
              <a:t>3/27/2021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63</a:t>
            </a:fld>
            <a:endParaRPr lang="en-US"/>
          </a:p>
        </p:txBody>
      </p:sp>
      <p:sp>
        <p:nvSpPr>
          <p:cNvPr id="8" name="Footer Placeholder 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6" name="Title 1"/>
          <p:cNvSpPr>
            <a:spLocks noGrp="1"/>
          </p:cNvSpPr>
          <p:nvPr>
            <p:ph type="title"/>
          </p:nvPr>
        </p:nvSpPr>
        <p:spPr/>
        <p:txBody>
          <a:bodyPr/>
          <a:lstStyle/>
          <a:p>
            <a:r>
              <a:rPr lang="en-US" b="1" dirty="0" smtClean="0">
                <a:latin typeface="Times New Roman" pitchFamily="18" charset="0"/>
                <a:cs typeface="Times New Roman" pitchFamily="18" charset="0"/>
              </a:rPr>
              <a:t>Code converters</a:t>
            </a:r>
            <a:endParaRPr lang="en-US" b="1" dirty="0">
              <a:latin typeface="Times New Roman" pitchFamily="18" charset="0"/>
              <a:cs typeface="Times New Roman" pitchFamily="18" charset="0"/>
            </a:endParaRPr>
          </a:p>
        </p:txBody>
      </p:sp>
      <p:sp>
        <p:nvSpPr>
          <p:cNvPr id="1048947" name="Content Placeholder 2"/>
          <p:cNvSpPr>
            <a:spLocks noGrp="1"/>
          </p:cNvSpPr>
          <p:nvPr>
            <p:ph idx="1"/>
          </p:nvPr>
        </p:nvSpPr>
        <p:spPr>
          <a:xfrm>
            <a:off x="640081" y="1447803"/>
            <a:ext cx="11521441" cy="4525963"/>
          </a:xfrm>
        </p:spPr>
        <p:txBody>
          <a:bodyPr>
            <a:normAutofit/>
          </a:bodyPr>
          <a:lstStyle/>
          <a:p>
            <a:r>
              <a:rPr lang="en-US" sz="3600" dirty="0" smtClean="0">
                <a:latin typeface="Times New Roman" pitchFamily="18" charset="0"/>
                <a:cs typeface="Times New Roman" pitchFamily="18" charset="0"/>
              </a:rPr>
              <a:t>Digital systems use wide variety of binary codes. Some of those codes are Binary-Coded-Decimal(BCD), Excess-3, Gray etc. Many times it is required to convert one code to another.</a:t>
            </a:r>
          </a:p>
          <a:p>
            <a:r>
              <a:rPr lang="en-US" sz="3600" dirty="0" smtClean="0">
                <a:latin typeface="Times New Roman" pitchFamily="18" charset="0"/>
                <a:cs typeface="Times New Roman" pitchFamily="18" charset="0"/>
              </a:rPr>
              <a:t>Examples of code converters:</a:t>
            </a:r>
          </a:p>
          <a:p>
            <a:pPr lvl="1"/>
            <a:r>
              <a:rPr lang="en-US" dirty="0" smtClean="0">
                <a:latin typeface="Times New Roman" pitchFamily="18" charset="0"/>
                <a:cs typeface="Times New Roman" pitchFamily="18" charset="0"/>
              </a:rPr>
              <a:t>Binary to BCD code converter</a:t>
            </a:r>
          </a:p>
          <a:p>
            <a:pPr lvl="1"/>
            <a:r>
              <a:rPr lang="en-US" dirty="0" smtClean="0">
                <a:latin typeface="Times New Roman" pitchFamily="18" charset="0"/>
                <a:cs typeface="Times New Roman" pitchFamily="18" charset="0"/>
              </a:rPr>
              <a:t>BCD to Excess-3 code converter</a:t>
            </a:r>
          </a:p>
        </p:txBody>
      </p:sp>
      <p:sp>
        <p:nvSpPr>
          <p:cNvPr id="4" name="Date Placeholder 3"/>
          <p:cNvSpPr>
            <a:spLocks noGrp="1"/>
          </p:cNvSpPr>
          <p:nvPr>
            <p:ph type="dt" sz="half" idx="10"/>
          </p:nvPr>
        </p:nvSpPr>
        <p:spPr/>
        <p:txBody>
          <a:bodyPr/>
          <a:lstStyle/>
          <a:p>
            <a:fld id="{29691ACF-2CBC-4A2B-A097-FC4FFE4796F7}"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8" name="Title 1"/>
          <p:cNvSpPr>
            <a:spLocks noGrp="1"/>
          </p:cNvSpPr>
          <p:nvPr>
            <p:ph type="title"/>
          </p:nvPr>
        </p:nvSpPr>
        <p:spPr>
          <a:xfrm>
            <a:off x="640081" y="-76200"/>
            <a:ext cx="11521441" cy="762000"/>
          </a:xfrm>
        </p:spPr>
        <p:txBody>
          <a:bodyPr/>
          <a:lstStyle/>
          <a:p>
            <a:r>
              <a:rPr lang="en-US" dirty="0" smtClean="0"/>
              <a:t>Binary to BCD Code converter</a:t>
            </a:r>
            <a:endParaRPr lang="en-US" dirty="0"/>
          </a:p>
        </p:txBody>
      </p:sp>
      <p:pic>
        <p:nvPicPr>
          <p:cNvPr id="2097213" name="Picture 2"/>
          <p:cNvPicPr>
            <a:picLocks noGrp="1" noChangeAspect="1" noChangeArrowheads="1"/>
          </p:cNvPicPr>
          <p:nvPr>
            <p:ph idx="1"/>
          </p:nvPr>
        </p:nvPicPr>
        <p:blipFill>
          <a:blip r:embed="rId2" cstate="print"/>
          <a:srcRect/>
          <a:stretch>
            <a:fillRect/>
          </a:stretch>
        </p:blipFill>
        <p:spPr bwMode="auto">
          <a:xfrm>
            <a:off x="457202" y="1447800"/>
            <a:ext cx="5410200" cy="5181600"/>
          </a:xfrm>
          <a:prstGeom prst="rect">
            <a:avLst/>
          </a:prstGeom>
          <a:noFill/>
          <a:ln w="9525">
            <a:noFill/>
            <a:miter lim="800000"/>
            <a:headEnd/>
            <a:tailEnd/>
          </a:ln>
          <a:effectLst/>
        </p:spPr>
      </p:pic>
      <p:pic>
        <p:nvPicPr>
          <p:cNvPr id="2097214" name="Picture 4"/>
          <p:cNvPicPr>
            <a:picLocks noChangeAspect="1" noChangeArrowheads="1"/>
          </p:cNvPicPr>
          <p:nvPr/>
        </p:nvPicPr>
        <p:blipFill>
          <a:blip r:embed="rId3" cstate="print"/>
          <a:srcRect/>
          <a:stretch>
            <a:fillRect/>
          </a:stretch>
        </p:blipFill>
        <p:spPr bwMode="auto">
          <a:xfrm>
            <a:off x="5867402" y="914400"/>
            <a:ext cx="5943600" cy="5867400"/>
          </a:xfrm>
          <a:prstGeom prst="rect">
            <a:avLst/>
          </a:prstGeom>
          <a:noFill/>
          <a:ln w="9525">
            <a:noFill/>
            <a:miter lim="800000"/>
            <a:headEnd/>
            <a:tailEnd/>
          </a:ln>
          <a:effectLst/>
        </p:spPr>
      </p:pic>
      <p:sp>
        <p:nvSpPr>
          <p:cNvPr id="1048949" name="TextBox 6"/>
          <p:cNvSpPr txBox="1"/>
          <p:nvPr/>
        </p:nvSpPr>
        <p:spPr>
          <a:xfrm>
            <a:off x="457200" y="914404"/>
            <a:ext cx="44196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Truth Table</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1048950" name="TextBox 7"/>
          <p:cNvSpPr txBox="1"/>
          <p:nvPr/>
        </p:nvSpPr>
        <p:spPr>
          <a:xfrm>
            <a:off x="6858002" y="533400"/>
            <a:ext cx="38100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K-map Simplification:</a:t>
            </a:r>
            <a:endParaRPr lang="en-US" sz="2800" b="1" dirty="0">
              <a:latin typeface="Times New Roman" pitchFamily="18" charset="0"/>
              <a:cs typeface="Times New Roman" pitchFamily="18" charset="0"/>
            </a:endParaRPr>
          </a:p>
        </p:txBody>
      </p:sp>
      <p:sp>
        <p:nvSpPr>
          <p:cNvPr id="7" name="Date Placeholder 6"/>
          <p:cNvSpPr>
            <a:spLocks noGrp="1"/>
          </p:cNvSpPr>
          <p:nvPr>
            <p:ph type="dt" sz="half" idx="10"/>
          </p:nvPr>
        </p:nvSpPr>
        <p:spPr/>
        <p:txBody>
          <a:bodyPr/>
          <a:lstStyle/>
          <a:p>
            <a:fld id="{8B420510-BBC2-455A-AC36-8B7E136C66BA}"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65</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5" name="Picture 2"/>
          <p:cNvPicPr>
            <a:picLocks noChangeAspect="1" noChangeArrowheads="1"/>
          </p:cNvPicPr>
          <p:nvPr/>
        </p:nvPicPr>
        <p:blipFill>
          <a:blip r:embed="rId2" cstate="print"/>
          <a:srcRect/>
          <a:stretch>
            <a:fillRect/>
          </a:stretch>
        </p:blipFill>
        <p:spPr bwMode="auto">
          <a:xfrm>
            <a:off x="2819400" y="228601"/>
            <a:ext cx="6324600" cy="6400800"/>
          </a:xfrm>
          <a:prstGeom prst="rect">
            <a:avLst/>
          </a:prstGeom>
          <a:noFill/>
          <a:ln w="9525">
            <a:noFill/>
            <a:miter lim="800000"/>
            <a:headEnd/>
            <a:tailEnd/>
          </a:ln>
          <a:effectLst/>
        </p:spPr>
      </p:pic>
      <p:sp>
        <p:nvSpPr>
          <p:cNvPr id="1048951" name="TextBox 4"/>
          <p:cNvSpPr txBox="1"/>
          <p:nvPr/>
        </p:nvSpPr>
        <p:spPr>
          <a:xfrm>
            <a:off x="0" y="228604"/>
            <a:ext cx="31242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Logic Diagram:</a:t>
            </a:r>
            <a:endParaRPr lang="en-US" sz="3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FCF30426-986B-47EC-84FB-95C2B3054162}"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2" name="Title 1"/>
          <p:cNvSpPr>
            <a:spLocks noGrp="1"/>
          </p:cNvSpPr>
          <p:nvPr>
            <p:ph type="title"/>
          </p:nvPr>
        </p:nvSpPr>
        <p:spPr>
          <a:xfrm>
            <a:off x="640081" y="0"/>
            <a:ext cx="11521441" cy="715962"/>
          </a:xfrm>
        </p:spPr>
        <p:txBody>
          <a:bodyPr>
            <a:normAutofit fontScale="90000"/>
          </a:bodyPr>
          <a:lstStyle/>
          <a:p>
            <a:r>
              <a:rPr lang="en-US" b="1" dirty="0" smtClean="0">
                <a:latin typeface="Times New Roman" pitchFamily="18" charset="0"/>
                <a:cs typeface="Times New Roman" pitchFamily="18" charset="0"/>
              </a:rPr>
              <a:t>BCD-to-Excess-3 code Converter</a:t>
            </a:r>
            <a:endParaRPr lang="en-US" dirty="0"/>
          </a:p>
        </p:txBody>
      </p:sp>
      <p:sp>
        <p:nvSpPr>
          <p:cNvPr id="1048953" name="Content Placeholder 2"/>
          <p:cNvSpPr>
            <a:spLocks noGrp="1"/>
          </p:cNvSpPr>
          <p:nvPr>
            <p:ph idx="1"/>
          </p:nvPr>
        </p:nvSpPr>
        <p:spPr/>
        <p:txBody>
          <a:bodyPr/>
          <a:lstStyle/>
          <a:p>
            <a:endParaRPr lang="en-US" sz="4000" dirty="0" smtClean="0">
              <a:latin typeface="Times New Roman" pitchFamily="18" charset="0"/>
              <a:cs typeface="Times New Roman" pitchFamily="18" charset="0"/>
            </a:endParaRPr>
          </a:p>
          <a:p>
            <a:endParaRPr lang="en-US" dirty="0"/>
          </a:p>
        </p:txBody>
      </p:sp>
      <p:pic>
        <p:nvPicPr>
          <p:cNvPr id="2097216" name="Picture 2"/>
          <p:cNvPicPr>
            <a:picLocks noChangeAspect="1" noChangeArrowheads="1"/>
          </p:cNvPicPr>
          <p:nvPr/>
        </p:nvPicPr>
        <p:blipFill>
          <a:blip r:embed="rId2" cstate="print"/>
          <a:srcRect/>
          <a:stretch>
            <a:fillRect/>
          </a:stretch>
        </p:blipFill>
        <p:spPr bwMode="auto">
          <a:xfrm>
            <a:off x="381000" y="1400177"/>
            <a:ext cx="6248400" cy="5381625"/>
          </a:xfrm>
          <a:prstGeom prst="rect">
            <a:avLst/>
          </a:prstGeom>
          <a:noFill/>
          <a:ln w="9525">
            <a:noFill/>
            <a:miter lim="800000"/>
            <a:headEnd/>
            <a:tailEnd/>
          </a:ln>
          <a:effectLst/>
        </p:spPr>
      </p:pic>
      <p:pic>
        <p:nvPicPr>
          <p:cNvPr id="2097217" name="Picture 3"/>
          <p:cNvPicPr>
            <a:picLocks noChangeAspect="1" noChangeArrowheads="1"/>
          </p:cNvPicPr>
          <p:nvPr/>
        </p:nvPicPr>
        <p:blipFill>
          <a:blip r:embed="rId3" cstate="print"/>
          <a:srcRect/>
          <a:stretch>
            <a:fillRect/>
          </a:stretch>
        </p:blipFill>
        <p:spPr bwMode="auto">
          <a:xfrm>
            <a:off x="6858003" y="1066800"/>
            <a:ext cx="5476875" cy="5705475"/>
          </a:xfrm>
          <a:prstGeom prst="rect">
            <a:avLst/>
          </a:prstGeom>
          <a:noFill/>
          <a:ln w="9525">
            <a:noFill/>
            <a:miter lim="800000"/>
            <a:headEnd/>
            <a:tailEnd/>
          </a:ln>
          <a:effectLst/>
        </p:spPr>
      </p:pic>
      <p:sp>
        <p:nvSpPr>
          <p:cNvPr id="1048954" name="TextBox 6"/>
          <p:cNvSpPr txBox="1"/>
          <p:nvPr/>
        </p:nvSpPr>
        <p:spPr>
          <a:xfrm>
            <a:off x="228600" y="762004"/>
            <a:ext cx="24384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Truth Table:</a:t>
            </a:r>
            <a:endParaRPr lang="en-US" sz="3200" b="1" dirty="0">
              <a:latin typeface="Times New Roman" pitchFamily="18" charset="0"/>
              <a:cs typeface="Times New Roman" pitchFamily="18" charset="0"/>
            </a:endParaRPr>
          </a:p>
        </p:txBody>
      </p:sp>
      <p:sp>
        <p:nvSpPr>
          <p:cNvPr id="1048955" name="TextBox 7"/>
          <p:cNvSpPr txBox="1"/>
          <p:nvPr/>
        </p:nvSpPr>
        <p:spPr>
          <a:xfrm>
            <a:off x="6629400" y="609603"/>
            <a:ext cx="57912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K-map Simplification:</a:t>
            </a:r>
            <a:endParaRPr lang="en-US" sz="3200" b="1" dirty="0">
              <a:latin typeface="Times New Roman" pitchFamily="18" charset="0"/>
              <a:cs typeface="Times New Roman" pitchFamily="18" charset="0"/>
            </a:endParaRPr>
          </a:p>
        </p:txBody>
      </p:sp>
      <p:sp>
        <p:nvSpPr>
          <p:cNvPr id="8" name="Date Placeholder 7"/>
          <p:cNvSpPr>
            <a:spLocks noGrp="1"/>
          </p:cNvSpPr>
          <p:nvPr>
            <p:ph type="dt" sz="half" idx="10"/>
          </p:nvPr>
        </p:nvSpPr>
        <p:spPr/>
        <p:txBody>
          <a:bodyPr/>
          <a:lstStyle/>
          <a:p>
            <a:fld id="{DED54983-4228-4598-A1D2-1F98B1DF05B4}" type="datetime1">
              <a:rPr lang="en-US" smtClean="0"/>
              <a:t>3/27/2021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67</a:t>
            </a:fld>
            <a:endParaRPr lang="en-US"/>
          </a:p>
        </p:txBody>
      </p:sp>
      <p:sp>
        <p:nvSpPr>
          <p:cNvPr id="10" name="Footer Placeholder 9"/>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8" name="Picture 2"/>
          <p:cNvPicPr>
            <a:picLocks noChangeAspect="1" noChangeArrowheads="1"/>
          </p:cNvPicPr>
          <p:nvPr/>
        </p:nvPicPr>
        <p:blipFill>
          <a:blip r:embed="rId2" cstate="print"/>
          <a:srcRect/>
          <a:stretch>
            <a:fillRect/>
          </a:stretch>
        </p:blipFill>
        <p:spPr bwMode="auto">
          <a:xfrm>
            <a:off x="2971800" y="623888"/>
            <a:ext cx="7162800" cy="6081712"/>
          </a:xfrm>
          <a:prstGeom prst="rect">
            <a:avLst/>
          </a:prstGeom>
          <a:noFill/>
          <a:ln w="9525">
            <a:noFill/>
            <a:miter lim="800000"/>
            <a:headEnd/>
            <a:tailEnd/>
          </a:ln>
          <a:effectLst/>
        </p:spPr>
      </p:pic>
      <p:sp>
        <p:nvSpPr>
          <p:cNvPr id="1048956" name="TextBox 4"/>
          <p:cNvSpPr txBox="1"/>
          <p:nvPr/>
        </p:nvSpPr>
        <p:spPr>
          <a:xfrm>
            <a:off x="2" y="76204"/>
            <a:ext cx="3733800" cy="584775"/>
          </a:xfrm>
          <a:prstGeom prst="rect">
            <a:avLst/>
          </a:prstGeom>
          <a:noFill/>
        </p:spPr>
        <p:txBody>
          <a:bodyPr wrap="square" rtlCol="0">
            <a:spAutoFit/>
          </a:bodyPr>
          <a:lstStyle/>
          <a:p>
            <a:r>
              <a:rPr lang="en-US" sz="3200" b="1" dirty="0" smtClean="0">
                <a:latin typeface="Times New Roman" pitchFamily="18" charset="0"/>
                <a:cs typeface="Times New Roman" pitchFamily="18" charset="0"/>
              </a:rPr>
              <a:t>Logic Diagram:</a:t>
            </a:r>
            <a:endParaRPr lang="en-US" sz="32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8F804A5D-B25A-4373-9A99-EA3E032D9AE3}"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7" name="Rectangle 3"/>
          <p:cNvSpPr/>
          <p:nvPr/>
        </p:nvSpPr>
        <p:spPr>
          <a:xfrm>
            <a:off x="381000" y="990600"/>
            <a:ext cx="8534400" cy="4524315"/>
          </a:xfrm>
          <a:prstGeom prst="rect">
            <a:avLst/>
          </a:prstGeom>
        </p:spPr>
        <p:txBody>
          <a:bodyPr wrap="square">
            <a:spAutoFit/>
          </a:bodyPr>
          <a:lstStyle/>
          <a:p>
            <a:r>
              <a:rPr lang="en-US" sz="3200" dirty="0" smtClean="0">
                <a:latin typeface="Times New Roman" pitchFamily="18" charset="0"/>
                <a:cs typeface="Times New Roman" pitchFamily="18" charset="0"/>
              </a:rPr>
              <a:t>A magnitude digital comparator is a combinational circuit that compares two digital or binary numbers (consider A and B) and determines their relative magnitudes in order to find out whether one number is equal, less than or greater than the other digital number.</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Three binary variables are used to indicate the outcome of the comparison as A&gt;B, A&lt;B, or A=B</a:t>
            </a:r>
            <a:endParaRPr lang="en-US" sz="3200" dirty="0">
              <a:latin typeface="Times New Roman" pitchFamily="18" charset="0"/>
              <a:cs typeface="Times New Roman" pitchFamily="18" charset="0"/>
            </a:endParaRPr>
          </a:p>
        </p:txBody>
      </p:sp>
      <p:sp>
        <p:nvSpPr>
          <p:cNvPr id="1048958" name="Rectangle 4"/>
          <p:cNvSpPr/>
          <p:nvPr/>
        </p:nvSpPr>
        <p:spPr>
          <a:xfrm>
            <a:off x="381000" y="304800"/>
            <a:ext cx="4370684" cy="584775"/>
          </a:xfrm>
          <a:prstGeom prst="rect">
            <a:avLst/>
          </a:prstGeom>
        </p:spPr>
        <p:txBody>
          <a:bodyPr wrap="none">
            <a:spAutoFit/>
          </a:bodyPr>
          <a:lstStyle/>
          <a:p>
            <a:r>
              <a:rPr lang="en-US" sz="3200" b="1" dirty="0" smtClean="0">
                <a:solidFill>
                  <a:prstClr val="black"/>
                </a:solidFill>
                <a:latin typeface="Times New Roman" pitchFamily="18" charset="0"/>
                <a:cs typeface="Times New Roman" pitchFamily="18" charset="0"/>
              </a:rPr>
              <a:t>Magnitude comparator </a:t>
            </a:r>
            <a:endParaRPr lang="en-US" b="1" dirty="0"/>
          </a:p>
        </p:txBody>
      </p:sp>
      <p:pic>
        <p:nvPicPr>
          <p:cNvPr id="2097219" name="Picture 2" descr="https://www.electronicshub.org/wp-content/uploads/2015/07/Digital-comparator-block-diagram.jpg"/>
          <p:cNvPicPr>
            <a:picLocks noChangeAspect="1" noChangeArrowheads="1"/>
          </p:cNvPicPr>
          <p:nvPr/>
        </p:nvPicPr>
        <p:blipFill>
          <a:blip r:embed="rId2" cstate="print"/>
          <a:srcRect/>
          <a:stretch>
            <a:fillRect/>
          </a:stretch>
        </p:blipFill>
        <p:spPr bwMode="auto">
          <a:xfrm>
            <a:off x="9027887" y="990600"/>
            <a:ext cx="3773713" cy="4953000"/>
          </a:xfrm>
          <a:prstGeom prst="rect">
            <a:avLst/>
          </a:prstGeom>
          <a:noFill/>
        </p:spPr>
      </p:pic>
      <p:sp>
        <p:nvSpPr>
          <p:cNvPr id="5" name="Date Placeholder 4"/>
          <p:cNvSpPr>
            <a:spLocks noGrp="1"/>
          </p:cNvSpPr>
          <p:nvPr>
            <p:ph type="dt" sz="half" idx="10"/>
          </p:nvPr>
        </p:nvSpPr>
        <p:spPr/>
        <p:txBody>
          <a:bodyPr/>
          <a:lstStyle/>
          <a:p>
            <a:fld id="{E6012015-6C50-46E4-AC76-54E51C9B380F}"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609601" y="0"/>
            <a:ext cx="11521441" cy="914400"/>
          </a:xfrm>
        </p:spPr>
        <p:txBody>
          <a:bodyPr>
            <a:normAutofit/>
          </a:bodyPr>
          <a:lstStyle/>
          <a:p>
            <a:r>
              <a:rPr lang="en-US" sz="4000" b="1" dirty="0" smtClean="0">
                <a:latin typeface="Times New Roman" pitchFamily="18" charset="0"/>
                <a:cs typeface="Times New Roman" pitchFamily="18" charset="0"/>
              </a:rPr>
              <a:t>AND – OR Realization (SOP form) </a:t>
            </a:r>
            <a:endParaRPr lang="en-US" sz="4000" b="1" dirty="0">
              <a:latin typeface="Times New Roman" pitchFamily="18" charset="0"/>
              <a:cs typeface="Times New Roman" pitchFamily="18" charset="0"/>
            </a:endParaRPr>
          </a:p>
        </p:txBody>
      </p:sp>
      <p:sp>
        <p:nvSpPr>
          <p:cNvPr id="1048620" name="TextBox 4"/>
          <p:cNvSpPr txBox="1"/>
          <p:nvPr/>
        </p:nvSpPr>
        <p:spPr>
          <a:xfrm>
            <a:off x="228600" y="1371604"/>
            <a:ext cx="12192000" cy="1200329"/>
          </a:xfrm>
          <a:prstGeom prst="rect">
            <a:avLst/>
          </a:prstGeom>
          <a:noFill/>
        </p:spPr>
        <p:txBody>
          <a:bodyPr wrap="square" rtlCol="0">
            <a:spAutoFit/>
          </a:bodyPr>
          <a:lstStyle/>
          <a:p>
            <a:pPr>
              <a:buFont typeface="Arial" pitchFamily="34" charset="0"/>
              <a:buChar char="•"/>
            </a:pPr>
            <a:r>
              <a:rPr lang="en-US" sz="3600" dirty="0" smtClean="0">
                <a:latin typeface="Times New Roman" pitchFamily="18" charset="0"/>
                <a:cs typeface="Times New Roman" pitchFamily="18" charset="0"/>
              </a:rPr>
              <a:t> Realize the given function F(A,B,C) = ABC’ + A’BC + A’B’C’    using AND – OR logic. </a:t>
            </a:r>
            <a:endParaRPr lang="en-US" sz="3600" dirty="0">
              <a:latin typeface="Times New Roman" pitchFamily="18" charset="0"/>
              <a:cs typeface="Times New Roman" pitchFamily="18" charset="0"/>
            </a:endParaRPr>
          </a:p>
        </p:txBody>
      </p:sp>
      <p:pic>
        <p:nvPicPr>
          <p:cNvPr id="2097153" name="Picture 3"/>
          <p:cNvPicPr>
            <a:picLocks noChangeAspect="1" noChangeArrowheads="1"/>
          </p:cNvPicPr>
          <p:nvPr/>
        </p:nvPicPr>
        <p:blipFill>
          <a:blip r:embed="rId2" cstate="print"/>
          <a:srcRect/>
          <a:stretch>
            <a:fillRect/>
          </a:stretch>
        </p:blipFill>
        <p:spPr bwMode="auto">
          <a:xfrm>
            <a:off x="3886202" y="2819404"/>
            <a:ext cx="4829175" cy="3686175"/>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87ABBD0A-2942-4172-B70E-2D119842E69C}"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8" name="Table 4"/>
          <p:cNvGraphicFramePr>
            <a:graphicFrameLocks noGrp="1"/>
          </p:cNvGraphicFramePr>
          <p:nvPr/>
        </p:nvGraphicFramePr>
        <p:xfrm>
          <a:off x="533400" y="1828800"/>
          <a:ext cx="6096000" cy="3581400"/>
        </p:xfrm>
        <a:graphic>
          <a:graphicData uri="http://schemas.openxmlformats.org/drawingml/2006/table">
            <a:tbl>
              <a:tblPr/>
              <a:tblGrid>
                <a:gridCol w="1219200"/>
                <a:gridCol w="1219200"/>
                <a:gridCol w="1219200"/>
                <a:gridCol w="1219200"/>
                <a:gridCol w="1219200"/>
              </a:tblGrid>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A&lt;B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A&gt;B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A=B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48959" name="TextBox 5"/>
          <p:cNvSpPr txBox="1"/>
          <p:nvPr/>
        </p:nvSpPr>
        <p:spPr>
          <a:xfrm>
            <a:off x="762000" y="1066800"/>
            <a:ext cx="2556469"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Truth Table</a:t>
            </a:r>
            <a:endParaRPr lang="en-US" sz="3200" dirty="0">
              <a:latin typeface="Times New Roman" pitchFamily="18" charset="0"/>
              <a:cs typeface="Times New Roman" pitchFamily="18" charset="0"/>
            </a:endParaRPr>
          </a:p>
        </p:txBody>
      </p:sp>
      <p:sp>
        <p:nvSpPr>
          <p:cNvPr id="1048960" name="Rectangle 6"/>
          <p:cNvSpPr/>
          <p:nvPr/>
        </p:nvSpPr>
        <p:spPr>
          <a:xfrm>
            <a:off x="304800" y="304800"/>
            <a:ext cx="6189515" cy="584775"/>
          </a:xfrm>
          <a:prstGeom prst="rect">
            <a:avLst/>
          </a:prstGeom>
        </p:spPr>
        <p:txBody>
          <a:bodyPr wrap="none">
            <a:spAutoFit/>
          </a:bodyPr>
          <a:lstStyle/>
          <a:p>
            <a:r>
              <a:rPr lang="en-US" sz="3200" b="1" dirty="0" smtClean="0">
                <a:latin typeface="Times New Roman" pitchFamily="18" charset="0"/>
                <a:cs typeface="Times New Roman" pitchFamily="18" charset="0"/>
              </a:rPr>
              <a:t>Single Bit Magnitude Comparator</a:t>
            </a:r>
            <a:endParaRPr lang="en-US" sz="3200" b="1" dirty="0">
              <a:latin typeface="Times New Roman" pitchFamily="18" charset="0"/>
              <a:cs typeface="Times New Roman" pitchFamily="18" charset="0"/>
            </a:endParaRPr>
          </a:p>
        </p:txBody>
      </p:sp>
      <p:pic>
        <p:nvPicPr>
          <p:cNvPr id="2097220" name="Picture 5"/>
          <p:cNvPicPr>
            <a:picLocks noChangeAspect="1" noChangeArrowheads="1"/>
          </p:cNvPicPr>
          <p:nvPr/>
        </p:nvPicPr>
        <p:blipFill>
          <a:blip r:embed="rId2" cstate="print"/>
          <a:srcRect/>
          <a:stretch>
            <a:fillRect/>
          </a:stretch>
        </p:blipFill>
        <p:spPr bwMode="auto">
          <a:xfrm>
            <a:off x="7010400" y="1981200"/>
            <a:ext cx="5410200" cy="306705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8686E071-786D-4791-8D83-01D54F844207}" type="datetime1">
              <a:rPr lang="en-US" smtClean="0"/>
              <a:t>3/27/2021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70</a:t>
            </a:fld>
            <a:endParaRPr lang="en-US"/>
          </a:p>
        </p:txBody>
      </p:sp>
      <p:sp>
        <p:nvSpPr>
          <p:cNvPr id="8" name="Footer Placeholder 7"/>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1" name="Picture 2" descr="comparator-magnitude-1-bit.gif"/>
          <p:cNvPicPr>
            <a:picLocks noChangeAspect="1" noChangeArrowheads="1"/>
          </p:cNvPicPr>
          <p:nvPr/>
        </p:nvPicPr>
        <p:blipFill>
          <a:blip r:embed="rId2" cstate="print"/>
          <a:srcRect l="9521" r="8866"/>
          <a:stretch>
            <a:fillRect/>
          </a:stretch>
        </p:blipFill>
        <p:spPr bwMode="auto">
          <a:xfrm>
            <a:off x="6553200" y="685800"/>
            <a:ext cx="5943600" cy="5410200"/>
          </a:xfrm>
          <a:prstGeom prst="rect">
            <a:avLst/>
          </a:prstGeom>
          <a:noFill/>
        </p:spPr>
      </p:pic>
      <p:graphicFrame>
        <p:nvGraphicFramePr>
          <p:cNvPr id="4194319" name="Table 2"/>
          <p:cNvGraphicFramePr>
            <a:graphicFrameLocks noGrp="1"/>
          </p:cNvGraphicFramePr>
          <p:nvPr/>
        </p:nvGraphicFramePr>
        <p:xfrm>
          <a:off x="533400" y="1828800"/>
          <a:ext cx="5410200" cy="3581400"/>
        </p:xfrm>
        <a:graphic>
          <a:graphicData uri="http://schemas.openxmlformats.org/drawingml/2006/table">
            <a:tbl>
              <a:tblPr/>
              <a:tblGrid>
                <a:gridCol w="1082040"/>
                <a:gridCol w="1082040"/>
                <a:gridCol w="1082040"/>
                <a:gridCol w="1082040"/>
                <a:gridCol w="1082040"/>
              </a:tblGrid>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A&lt;B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A&gt;B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A=B</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6280">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0000"/>
                          </a:solidFill>
                          <a:latin typeface="Times New Roman" pitchFamily="18" charset="0"/>
                          <a:cs typeface="Times New Roman" pitchFamily="18"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48961" name="TextBox 3"/>
          <p:cNvSpPr txBox="1"/>
          <p:nvPr/>
        </p:nvSpPr>
        <p:spPr>
          <a:xfrm>
            <a:off x="762000" y="1066800"/>
            <a:ext cx="2556469"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Truth Table</a:t>
            </a:r>
            <a:endParaRPr lang="en-US" sz="3200" dirty="0">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fld id="{23651864-54F5-4D0F-AB22-3E1B49EACC66}"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2" name="Picture 2" descr="Image result for 2 bit comparator logic diagram"/>
          <p:cNvPicPr>
            <a:picLocks noChangeAspect="1" noChangeArrowheads="1"/>
          </p:cNvPicPr>
          <p:nvPr/>
        </p:nvPicPr>
        <p:blipFill>
          <a:blip r:embed="rId2" cstate="print"/>
          <a:srcRect/>
          <a:stretch>
            <a:fillRect/>
          </a:stretch>
        </p:blipFill>
        <p:spPr bwMode="auto">
          <a:xfrm>
            <a:off x="1371600" y="1143000"/>
            <a:ext cx="9067800" cy="3581400"/>
          </a:xfrm>
          <a:prstGeom prst="rect">
            <a:avLst/>
          </a:prstGeom>
          <a:noFill/>
        </p:spPr>
      </p:pic>
      <p:sp>
        <p:nvSpPr>
          <p:cNvPr id="3" name="Date Placeholder 2"/>
          <p:cNvSpPr>
            <a:spLocks noGrp="1"/>
          </p:cNvSpPr>
          <p:nvPr>
            <p:ph type="dt" sz="half" idx="10"/>
          </p:nvPr>
        </p:nvSpPr>
        <p:spPr/>
        <p:txBody>
          <a:bodyPr/>
          <a:lstStyle/>
          <a:p>
            <a:fld id="{C8AAA52D-1599-4C11-8EDB-ED8C1EA00495}" type="datetime1">
              <a:rPr lang="en-US" smtClean="0"/>
              <a:t>3/27/2021</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
        <p:nvSpPr>
          <p:cNvPr id="5" name="Footer Placeholder 4"/>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3" name="Picture 2" descr="https://www.electronicshub.org/wp-content/uploads/2015/07/Two-Bit-Comparator-Truth-Table.jpg"/>
          <p:cNvPicPr>
            <a:picLocks noChangeAspect="1" noChangeArrowheads="1"/>
          </p:cNvPicPr>
          <p:nvPr/>
        </p:nvPicPr>
        <p:blipFill>
          <a:blip r:embed="rId2" cstate="print"/>
          <a:srcRect/>
          <a:stretch>
            <a:fillRect/>
          </a:stretch>
        </p:blipFill>
        <p:spPr bwMode="auto">
          <a:xfrm>
            <a:off x="381000" y="115176"/>
            <a:ext cx="7696200" cy="6590424"/>
          </a:xfrm>
          <a:prstGeom prst="rect">
            <a:avLst/>
          </a:prstGeom>
          <a:noFill/>
        </p:spPr>
      </p:pic>
      <p:sp>
        <p:nvSpPr>
          <p:cNvPr id="1048962" name="TextBox 2"/>
          <p:cNvSpPr txBox="1"/>
          <p:nvPr/>
        </p:nvSpPr>
        <p:spPr>
          <a:xfrm>
            <a:off x="8763000" y="1143000"/>
            <a:ext cx="2556469" cy="584775"/>
          </a:xfrm>
          <a:prstGeom prst="rect">
            <a:avLst/>
          </a:prstGeom>
          <a:noFill/>
        </p:spPr>
        <p:txBody>
          <a:bodyPr wrap="square" rtlCol="0">
            <a:spAutoFit/>
          </a:bodyPr>
          <a:lstStyle/>
          <a:p>
            <a:r>
              <a:rPr lang="en-US" sz="3200" dirty="0" smtClean="0">
                <a:latin typeface="Times New Roman" pitchFamily="18" charset="0"/>
                <a:cs typeface="Times New Roman" pitchFamily="18" charset="0"/>
              </a:rPr>
              <a:t>Truth Table</a:t>
            </a:r>
            <a:endParaRPr lang="en-US" sz="3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3929B942-E6E7-4A44-A992-12B66A47F2F6}"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3" name="Title 1"/>
          <p:cNvSpPr>
            <a:spLocks noGrp="1"/>
          </p:cNvSpPr>
          <p:nvPr>
            <p:ph type="title"/>
          </p:nvPr>
        </p:nvSpPr>
        <p:spPr/>
        <p:txBody>
          <a:bodyPr/>
          <a:lstStyle/>
          <a:p>
            <a:r>
              <a:rPr lang="en-US" b="1" dirty="0" smtClean="0">
                <a:latin typeface="Times New Roman" pitchFamily="18" charset="0"/>
                <a:cs typeface="Times New Roman" pitchFamily="18" charset="0"/>
              </a:rPr>
              <a:t>Hazards and hazard free realizations</a:t>
            </a:r>
            <a:endParaRPr lang="en-US" b="1" dirty="0"/>
          </a:p>
        </p:txBody>
      </p:sp>
      <p:sp>
        <p:nvSpPr>
          <p:cNvPr id="1048964" name="Content Placeholder 2"/>
          <p:cNvSpPr>
            <a:spLocks noGrp="1"/>
          </p:cNvSpPr>
          <p:nvPr>
            <p:ph idx="1"/>
          </p:nvPr>
        </p:nvSpPr>
        <p:spPr>
          <a:xfrm>
            <a:off x="640081" y="1447800"/>
            <a:ext cx="11521441" cy="5181600"/>
          </a:xfrm>
        </p:spPr>
        <p:txBody>
          <a:bodyPr>
            <a:noAutofit/>
          </a:bodyPr>
          <a:lstStyle/>
          <a:p>
            <a:pPr algn="just"/>
            <a:r>
              <a:rPr lang="en-US" sz="4000" dirty="0" smtClean="0">
                <a:latin typeface="Times New Roman" pitchFamily="18" charset="0"/>
                <a:cs typeface="Times New Roman" pitchFamily="18" charset="0"/>
              </a:rPr>
              <a:t>Hazards are unwanted switching transients that may appear at the output of a circuit because different paths exhibit different propagation delays.</a:t>
            </a:r>
          </a:p>
          <a:p>
            <a:pPr algn="just"/>
            <a:r>
              <a:rPr lang="en-US" sz="4000" dirty="0" smtClean="0">
                <a:latin typeface="Times New Roman" pitchFamily="18" charset="0"/>
                <a:cs typeface="Times New Roman" pitchFamily="18" charset="0"/>
              </a:rPr>
              <a:t>Hazards occur in combinational circuits, where they may cause a temporary false output value. </a:t>
            </a:r>
          </a:p>
          <a:p>
            <a:pPr algn="just"/>
            <a:r>
              <a:rPr lang="en-US" sz="4000" dirty="0" smtClean="0">
                <a:latin typeface="Times New Roman" pitchFamily="18" charset="0"/>
                <a:cs typeface="Times New Roman" pitchFamily="18" charset="0"/>
              </a:rPr>
              <a:t>When they occur in asynchronous sequential circuits, hazards may result in a transition to a wrong stable state.</a:t>
            </a:r>
            <a:endParaRPr lang="en-US" sz="40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CDC6CC01-BE96-40EC-AFE1-516B651C47B2}"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5" name="Content Placeholder 2"/>
          <p:cNvSpPr>
            <a:spLocks noGrp="1"/>
          </p:cNvSpPr>
          <p:nvPr>
            <p:ph idx="1"/>
          </p:nvPr>
        </p:nvSpPr>
        <p:spPr>
          <a:xfrm>
            <a:off x="914402" y="1600203"/>
            <a:ext cx="10972800" cy="4525969"/>
          </a:xfrm>
        </p:spPr>
        <p:txBody>
          <a:bodyPr>
            <a:normAutofit lnSpcReduction="10000"/>
          </a:bodyPr>
          <a:lstStyle/>
          <a:p>
            <a:pPr algn="just"/>
            <a:r>
              <a:rPr lang="en-US" sz="4000" dirty="0" smtClean="0">
                <a:latin typeface="Times New Roman" pitchFamily="18" charset="0"/>
                <a:cs typeface="Times New Roman" pitchFamily="18" charset="0"/>
              </a:rPr>
              <a:t>Hazards are classified into two types, namely, static and dynamic</a:t>
            </a:r>
          </a:p>
          <a:p>
            <a:pPr algn="just"/>
            <a:r>
              <a:rPr lang="en-US" sz="4000" dirty="0" smtClean="0">
                <a:latin typeface="Times New Roman" pitchFamily="18" charset="0"/>
                <a:cs typeface="Times New Roman" pitchFamily="18" charset="0"/>
              </a:rPr>
              <a:t> Static Hazard–The </a:t>
            </a:r>
            <a:r>
              <a:rPr lang="en-US" sz="4000" b="1" dirty="0" smtClean="0">
                <a:latin typeface="Times New Roman" pitchFamily="18" charset="0"/>
                <a:cs typeface="Times New Roman" pitchFamily="18" charset="0"/>
              </a:rPr>
              <a:t>output undergoes a momentary transition</a:t>
            </a:r>
            <a:r>
              <a:rPr lang="en-US" sz="4000" dirty="0" smtClean="0">
                <a:latin typeface="Times New Roman" pitchFamily="18" charset="0"/>
                <a:cs typeface="Times New Roman" pitchFamily="18" charset="0"/>
              </a:rPr>
              <a:t> when it is supposed to remain unchanged.</a:t>
            </a:r>
          </a:p>
          <a:p>
            <a:pPr algn="just"/>
            <a:r>
              <a:rPr lang="en-US" sz="4000" dirty="0" smtClean="0">
                <a:latin typeface="Times New Roman" pitchFamily="18" charset="0"/>
                <a:cs typeface="Times New Roman" pitchFamily="18" charset="0"/>
              </a:rPr>
              <a:t>Dynamic Hazard–The </a:t>
            </a:r>
            <a:r>
              <a:rPr lang="en-US" sz="4000" b="1" dirty="0" smtClean="0">
                <a:latin typeface="Times New Roman" pitchFamily="18" charset="0"/>
                <a:cs typeface="Times New Roman" pitchFamily="18" charset="0"/>
              </a:rPr>
              <a:t>output changes more than once</a:t>
            </a:r>
            <a:r>
              <a:rPr lang="en-US" sz="4000" dirty="0" smtClean="0">
                <a:latin typeface="Times New Roman" pitchFamily="18" charset="0"/>
                <a:cs typeface="Times New Roman" pitchFamily="18" charset="0"/>
              </a:rPr>
              <a:t> when it is supposed to change just once</a:t>
            </a:r>
            <a:endParaRPr lang="en-US" sz="4000" dirty="0">
              <a:latin typeface="Times New Roman" pitchFamily="18" charset="0"/>
              <a:cs typeface="Times New Roman" pitchFamily="18" charset="0"/>
            </a:endParaRPr>
          </a:p>
        </p:txBody>
      </p:sp>
      <p:sp>
        <p:nvSpPr>
          <p:cNvPr id="1048966" name="Title 1"/>
          <p:cNvSpPr>
            <a:spLocks noGrp="1"/>
          </p:cNvSpPr>
          <p:nvPr>
            <p:ph type="title"/>
          </p:nvPr>
        </p:nvSpPr>
        <p:spPr>
          <a:xfrm>
            <a:off x="640081" y="274638"/>
            <a:ext cx="11521441" cy="1143000"/>
          </a:xfrm>
        </p:spPr>
        <p:txBody>
          <a:bodyPr/>
          <a:lstStyle/>
          <a:p>
            <a:r>
              <a:rPr lang="en-US" b="1" dirty="0" smtClean="0">
                <a:latin typeface="Times New Roman" pitchFamily="18" charset="0"/>
                <a:cs typeface="Times New Roman" pitchFamily="18" charset="0"/>
              </a:rPr>
              <a:t>Hazards and hazard free realizations</a:t>
            </a:r>
            <a:endParaRPr lang="en-US" b="1" dirty="0"/>
          </a:p>
        </p:txBody>
      </p:sp>
      <p:sp>
        <p:nvSpPr>
          <p:cNvPr id="4" name="Date Placeholder 3"/>
          <p:cNvSpPr>
            <a:spLocks noGrp="1"/>
          </p:cNvSpPr>
          <p:nvPr>
            <p:ph type="dt" sz="half" idx="10"/>
          </p:nvPr>
        </p:nvSpPr>
        <p:spPr/>
        <p:txBody>
          <a:bodyPr/>
          <a:lstStyle/>
          <a:p>
            <a:fld id="{EE6337F8-929D-4134-98D9-2C39D7335523}"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7" name="Content Placeholder 2"/>
          <p:cNvSpPr>
            <a:spLocks noGrp="1"/>
          </p:cNvSpPr>
          <p:nvPr>
            <p:ph idx="1"/>
          </p:nvPr>
        </p:nvSpPr>
        <p:spPr/>
        <p:txBody>
          <a:bodyPr>
            <a:normAutofit/>
          </a:bodyPr>
          <a:lstStyle/>
          <a:p>
            <a:pPr algn="just"/>
            <a:r>
              <a:rPr lang="en-US" sz="4000" dirty="0" smtClean="0">
                <a:latin typeface="Times New Roman" pitchFamily="18" charset="0"/>
                <a:cs typeface="Times New Roman" pitchFamily="18" charset="0"/>
              </a:rPr>
              <a:t>To visually represent Hazards we will use ‘timing diagram’</a:t>
            </a:r>
          </a:p>
          <a:p>
            <a:pPr algn="just"/>
            <a:r>
              <a:rPr lang="en-US" sz="4000" dirty="0" smtClean="0">
                <a:latin typeface="Times New Roman" pitchFamily="18" charset="0"/>
                <a:cs typeface="Times New Roman" pitchFamily="18" charset="0"/>
              </a:rPr>
              <a:t>This shows the logical value of a signal as a function of time, for example the following timing diagram shows a transition from 0 to 1 and then back again</a:t>
            </a:r>
            <a:endParaRPr lang="en-US" sz="4000" dirty="0">
              <a:latin typeface="Times New Roman" pitchFamily="18" charset="0"/>
              <a:cs typeface="Times New Roman" pitchFamily="18" charset="0"/>
            </a:endParaRPr>
          </a:p>
        </p:txBody>
      </p:sp>
      <p:sp>
        <p:nvSpPr>
          <p:cNvPr id="1048968" name="Title 1"/>
          <p:cNvSpPr>
            <a:spLocks noGrp="1"/>
          </p:cNvSpPr>
          <p:nvPr>
            <p:ph type="title"/>
          </p:nvPr>
        </p:nvSpPr>
        <p:spPr/>
        <p:txBody>
          <a:bodyPr/>
          <a:lstStyle/>
          <a:p>
            <a:r>
              <a:rPr lang="en-US" b="1" dirty="0" smtClean="0">
                <a:latin typeface="Times New Roman" pitchFamily="18" charset="0"/>
                <a:cs typeface="Times New Roman" pitchFamily="18" charset="0"/>
              </a:rPr>
              <a:t>Hazards and hazard free realizations</a:t>
            </a:r>
            <a:endParaRPr lang="en-US" b="1" dirty="0"/>
          </a:p>
        </p:txBody>
      </p:sp>
      <p:pic>
        <p:nvPicPr>
          <p:cNvPr id="2097224" name="Picture 4" descr="ldf.png"/>
          <p:cNvPicPr>
            <a:picLocks noChangeAspect="1"/>
          </p:cNvPicPr>
          <p:nvPr/>
        </p:nvPicPr>
        <p:blipFill>
          <a:blip r:embed="rId2" cstate="print"/>
          <a:stretch>
            <a:fillRect/>
          </a:stretch>
        </p:blipFill>
        <p:spPr>
          <a:xfrm>
            <a:off x="3962400" y="4895850"/>
            <a:ext cx="4572000" cy="1428750"/>
          </a:xfrm>
          <a:prstGeom prst="rect">
            <a:avLst/>
          </a:prstGeom>
        </p:spPr>
      </p:pic>
      <p:sp>
        <p:nvSpPr>
          <p:cNvPr id="5" name="Date Placeholder 4"/>
          <p:cNvSpPr>
            <a:spLocks noGrp="1"/>
          </p:cNvSpPr>
          <p:nvPr>
            <p:ph type="dt" sz="half" idx="10"/>
          </p:nvPr>
        </p:nvSpPr>
        <p:spPr/>
        <p:txBody>
          <a:bodyPr/>
          <a:lstStyle/>
          <a:p>
            <a:fld id="{77BDD18C-B34E-40A0-8243-DB76CCA0A049}"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9"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Types of Hazards</a:t>
            </a:r>
            <a:endParaRPr lang="en-US" sz="4000" b="1" dirty="0">
              <a:latin typeface="Times New Roman" pitchFamily="18" charset="0"/>
              <a:cs typeface="Times New Roman" pitchFamily="18" charset="0"/>
            </a:endParaRPr>
          </a:p>
        </p:txBody>
      </p:sp>
      <p:pic>
        <p:nvPicPr>
          <p:cNvPr id="2097225" name="Picture 3"/>
          <p:cNvPicPr>
            <a:picLocks noGrp="1" noChangeAspect="1" noChangeArrowheads="1"/>
          </p:cNvPicPr>
          <p:nvPr>
            <p:ph idx="1"/>
          </p:nvPr>
        </p:nvPicPr>
        <p:blipFill>
          <a:blip r:embed="rId2" cstate="print"/>
          <a:srcRect/>
          <a:stretch>
            <a:fillRect/>
          </a:stretch>
        </p:blipFill>
        <p:spPr bwMode="auto">
          <a:xfrm>
            <a:off x="1295402" y="2057400"/>
            <a:ext cx="4221171" cy="3256756"/>
          </a:xfrm>
          <a:prstGeom prst="rect">
            <a:avLst/>
          </a:prstGeom>
          <a:noFill/>
          <a:ln w="9525">
            <a:noFill/>
            <a:miter lim="800000"/>
            <a:headEnd/>
            <a:tailEnd/>
          </a:ln>
          <a:effectLst/>
        </p:spPr>
      </p:pic>
      <p:pic>
        <p:nvPicPr>
          <p:cNvPr id="2097226" name="Picture 4"/>
          <p:cNvPicPr>
            <a:picLocks noChangeAspect="1" noChangeArrowheads="1"/>
          </p:cNvPicPr>
          <p:nvPr/>
        </p:nvPicPr>
        <p:blipFill>
          <a:blip r:embed="rId3" cstate="print"/>
          <a:srcRect/>
          <a:stretch>
            <a:fillRect/>
          </a:stretch>
        </p:blipFill>
        <p:spPr bwMode="auto">
          <a:xfrm>
            <a:off x="6248400" y="2209804"/>
            <a:ext cx="4724400" cy="3136755"/>
          </a:xfrm>
          <a:prstGeom prst="rect">
            <a:avLst/>
          </a:prstGeom>
          <a:noFill/>
          <a:ln w="9525">
            <a:noFill/>
            <a:miter lim="800000"/>
            <a:headEnd/>
            <a:tailEnd/>
          </a:ln>
          <a:effectLst/>
        </p:spPr>
      </p:pic>
      <p:sp>
        <p:nvSpPr>
          <p:cNvPr id="1048970" name="TextBox 6"/>
          <p:cNvSpPr txBox="1"/>
          <p:nvPr/>
        </p:nvSpPr>
        <p:spPr>
          <a:xfrm>
            <a:off x="1143002" y="5486400"/>
            <a:ext cx="3733800" cy="707886"/>
          </a:xfrm>
          <a:prstGeom prst="rect">
            <a:avLst/>
          </a:prstGeom>
          <a:noFill/>
        </p:spPr>
        <p:txBody>
          <a:bodyPr wrap="square" rtlCol="0">
            <a:spAutoFit/>
          </a:bodyPr>
          <a:lstStyle/>
          <a:p>
            <a:pPr algn="ctr"/>
            <a:r>
              <a:rPr lang="en-US" sz="4000" dirty="0" smtClean="0">
                <a:latin typeface="Times New Roman" pitchFamily="18" charset="0"/>
                <a:cs typeface="Times New Roman" pitchFamily="18" charset="0"/>
              </a:rPr>
              <a:t>Static Hazard</a:t>
            </a:r>
          </a:p>
        </p:txBody>
      </p:sp>
      <p:sp>
        <p:nvSpPr>
          <p:cNvPr id="1048971" name="Rectangle 8"/>
          <p:cNvSpPr/>
          <p:nvPr/>
        </p:nvSpPr>
        <p:spPr>
          <a:xfrm>
            <a:off x="6764996" y="5464314"/>
            <a:ext cx="3674404" cy="707886"/>
          </a:xfrm>
          <a:prstGeom prst="rect">
            <a:avLst/>
          </a:prstGeom>
        </p:spPr>
        <p:txBody>
          <a:bodyPr wrap="none">
            <a:spAutoFit/>
          </a:bodyPr>
          <a:lstStyle/>
          <a:p>
            <a:pPr lvl="0" algn="ctr"/>
            <a:r>
              <a:rPr lang="en-US" sz="4000" dirty="0" smtClean="0">
                <a:solidFill>
                  <a:prstClr val="black"/>
                </a:solidFill>
                <a:latin typeface="Times New Roman" pitchFamily="18" charset="0"/>
                <a:cs typeface="Times New Roman" pitchFamily="18" charset="0"/>
              </a:rPr>
              <a:t>Dynamic Hazard</a:t>
            </a:r>
          </a:p>
        </p:txBody>
      </p:sp>
      <p:sp>
        <p:nvSpPr>
          <p:cNvPr id="7" name="Date Placeholder 6"/>
          <p:cNvSpPr>
            <a:spLocks noGrp="1"/>
          </p:cNvSpPr>
          <p:nvPr>
            <p:ph type="dt" sz="half" idx="10"/>
          </p:nvPr>
        </p:nvSpPr>
        <p:spPr/>
        <p:txBody>
          <a:bodyPr/>
          <a:lstStyle/>
          <a:p>
            <a:fld id="{2942188B-6481-4374-9053-1E83FA5F5F5A}" type="datetime1">
              <a:rPr lang="en-US" smtClean="0"/>
              <a:t>3/27/2021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77</a:t>
            </a:fld>
            <a:endParaRPr lang="en-US"/>
          </a:p>
        </p:txBody>
      </p:sp>
      <p:sp>
        <p:nvSpPr>
          <p:cNvPr id="9" name="Footer Placeholder 8"/>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Static-1 Hazard</a:t>
            </a:r>
            <a:endParaRPr lang="en-US" sz="4000" b="1" dirty="0">
              <a:latin typeface="Times New Roman" pitchFamily="18" charset="0"/>
              <a:cs typeface="Times New Roman" pitchFamily="18" charset="0"/>
            </a:endParaRPr>
          </a:p>
        </p:txBody>
      </p:sp>
      <p:pic>
        <p:nvPicPr>
          <p:cNvPr id="2097227" name="Picture 2"/>
          <p:cNvPicPr>
            <a:picLocks noGrp="1" noChangeAspect="1" noChangeArrowheads="1"/>
          </p:cNvPicPr>
          <p:nvPr>
            <p:ph idx="1"/>
          </p:nvPr>
        </p:nvPicPr>
        <p:blipFill>
          <a:blip r:embed="rId2" cstate="print"/>
          <a:srcRect/>
          <a:stretch>
            <a:fillRect/>
          </a:stretch>
        </p:blipFill>
        <p:spPr bwMode="auto">
          <a:xfrm>
            <a:off x="1981200" y="1600200"/>
            <a:ext cx="8980142" cy="486223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2BA07FA6-8325-4739-917D-170D01442791}"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78</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3"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Hazard Removal</a:t>
            </a:r>
            <a:endParaRPr lang="en-US" sz="4000" b="1" dirty="0">
              <a:latin typeface="Times New Roman" pitchFamily="18" charset="0"/>
              <a:cs typeface="Times New Roman" pitchFamily="18" charset="0"/>
            </a:endParaRPr>
          </a:p>
        </p:txBody>
      </p:sp>
      <p:sp>
        <p:nvSpPr>
          <p:cNvPr id="1048974" name="Content Placeholder 2"/>
          <p:cNvSpPr>
            <a:spLocks noGrp="1"/>
          </p:cNvSpPr>
          <p:nvPr>
            <p:ph idx="1"/>
          </p:nvPr>
        </p:nvSpPr>
        <p:spPr/>
        <p:txBody>
          <a:bodyPr>
            <a:noAutofit/>
          </a:bodyPr>
          <a:lstStyle/>
          <a:p>
            <a:pPr algn="just"/>
            <a:r>
              <a:rPr lang="en-US" sz="4000" dirty="0" smtClean="0">
                <a:latin typeface="Times New Roman" pitchFamily="18" charset="0"/>
                <a:cs typeface="Times New Roman" pitchFamily="18" charset="0"/>
              </a:rPr>
              <a:t>To remove a 1 hazard, draw the K-map of the output concerned. Add another term which overlaps the essential terms.</a:t>
            </a:r>
          </a:p>
          <a:p>
            <a:pPr algn="just"/>
            <a:r>
              <a:rPr lang="en-US" sz="4000" dirty="0" smtClean="0">
                <a:latin typeface="Times New Roman" pitchFamily="18" charset="0"/>
                <a:cs typeface="Times New Roman" pitchFamily="18" charset="0"/>
              </a:rPr>
              <a:t>To remove a 0 hazard, draw the K-map of the complement of the output concerned. Add another term which overlaps the essential terms (representing the complement).</a:t>
            </a:r>
          </a:p>
        </p:txBody>
      </p:sp>
      <p:sp>
        <p:nvSpPr>
          <p:cNvPr id="4" name="Date Placeholder 3"/>
          <p:cNvSpPr>
            <a:spLocks noGrp="1"/>
          </p:cNvSpPr>
          <p:nvPr>
            <p:ph type="dt" sz="half" idx="10"/>
          </p:nvPr>
        </p:nvSpPr>
        <p:spPr/>
        <p:txBody>
          <a:bodyPr/>
          <a:lstStyle/>
          <a:p>
            <a:fld id="{1C6D9F09-F650-4FA9-B416-51F029ACE28C}"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a:spLocks noGrp="1"/>
          </p:cNvSpPr>
          <p:nvPr>
            <p:ph type="title"/>
          </p:nvPr>
        </p:nvSpPr>
        <p:spPr>
          <a:xfrm>
            <a:off x="685801" y="0"/>
            <a:ext cx="11521441" cy="1143000"/>
          </a:xfrm>
        </p:spPr>
        <p:txBody>
          <a:bodyPr>
            <a:normAutofit/>
          </a:bodyPr>
          <a:lstStyle/>
          <a:p>
            <a:r>
              <a:rPr lang="en-US" sz="4000" b="1" dirty="0" smtClean="0">
                <a:latin typeface="Times New Roman" pitchFamily="18" charset="0"/>
                <a:cs typeface="Times New Roman" pitchFamily="18" charset="0"/>
              </a:rPr>
              <a:t>OR – AND Realization (POS form)</a:t>
            </a:r>
            <a:endParaRPr lang="en-US" sz="4000" b="1" dirty="0">
              <a:latin typeface="Times New Roman" pitchFamily="18" charset="0"/>
              <a:cs typeface="Times New Roman" pitchFamily="18" charset="0"/>
            </a:endParaRPr>
          </a:p>
        </p:txBody>
      </p:sp>
      <p:sp>
        <p:nvSpPr>
          <p:cNvPr id="1048622" name="TextBox 4"/>
          <p:cNvSpPr txBox="1"/>
          <p:nvPr/>
        </p:nvSpPr>
        <p:spPr>
          <a:xfrm>
            <a:off x="304802" y="1066804"/>
            <a:ext cx="12496800" cy="1200329"/>
          </a:xfrm>
          <a:prstGeom prst="rect">
            <a:avLst/>
          </a:prstGeom>
          <a:noFill/>
        </p:spPr>
        <p:txBody>
          <a:bodyPr wrap="square" rtlCol="0">
            <a:spAutoFit/>
          </a:bodyPr>
          <a:lstStyle/>
          <a:p>
            <a:pPr>
              <a:buFont typeface="Arial" pitchFamily="34" charset="0"/>
              <a:buChar char="•"/>
            </a:pPr>
            <a:r>
              <a:rPr lang="en-US" sz="3600" dirty="0" smtClean="0">
                <a:latin typeface="Times New Roman" pitchFamily="18" charset="0"/>
                <a:cs typeface="Times New Roman" pitchFamily="18" charset="0"/>
              </a:rPr>
              <a:t> Realize the given function F(</a:t>
            </a:r>
            <a:r>
              <a:rPr lang="en-US" sz="3600" dirty="0" err="1" smtClean="0">
                <a:latin typeface="Times New Roman" pitchFamily="18" charset="0"/>
                <a:cs typeface="Times New Roman" pitchFamily="18" charset="0"/>
              </a:rPr>
              <a:t>x,y,z</a:t>
            </a:r>
            <a:r>
              <a:rPr lang="en-US" sz="3600" dirty="0" smtClean="0">
                <a:latin typeface="Times New Roman" pitchFamily="18" charset="0"/>
                <a:cs typeface="Times New Roman" pitchFamily="18" charset="0"/>
              </a:rPr>
              <a:t>) = (</a:t>
            </a:r>
            <a:r>
              <a:rPr lang="en-US" sz="3600" dirty="0" err="1" smtClean="0">
                <a:latin typeface="Times New Roman" pitchFamily="18" charset="0"/>
                <a:cs typeface="Times New Roman" pitchFamily="18" charset="0"/>
              </a:rPr>
              <a:t>x+y’+z</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x’+y+z</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x’+y</a:t>
            </a:r>
            <a:r>
              <a:rPr lang="en-US" sz="3600" dirty="0" smtClean="0">
                <a:latin typeface="Times New Roman" pitchFamily="18" charset="0"/>
                <a:cs typeface="Times New Roman" pitchFamily="18" charset="0"/>
              </a:rPr>
              <a:t>’) using OR – AND logic.</a:t>
            </a:r>
            <a:endParaRPr lang="en-US" sz="3600" dirty="0">
              <a:latin typeface="Times New Roman" pitchFamily="18" charset="0"/>
              <a:cs typeface="Times New Roman" pitchFamily="18" charset="0"/>
            </a:endParaRPr>
          </a:p>
        </p:txBody>
      </p:sp>
      <p:pic>
        <p:nvPicPr>
          <p:cNvPr id="2097154" name="Picture 3"/>
          <p:cNvPicPr>
            <a:picLocks noChangeAspect="1" noChangeArrowheads="1"/>
          </p:cNvPicPr>
          <p:nvPr/>
        </p:nvPicPr>
        <p:blipFill>
          <a:blip r:embed="rId2" cstate="print"/>
          <a:srcRect/>
          <a:stretch>
            <a:fillRect/>
          </a:stretch>
        </p:blipFill>
        <p:spPr bwMode="auto">
          <a:xfrm>
            <a:off x="3124202" y="2209800"/>
            <a:ext cx="5286375" cy="4343400"/>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14EF4674-CB7C-4E27-A9B1-830545323EB8}" type="datetime1">
              <a:rPr lang="en-US" smtClean="0"/>
              <a:t>3/27/2021</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
        <p:nvSpPr>
          <p:cNvPr id="7" name="Footer Placeholder 6"/>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5"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Removing the Static-1 Hazard</a:t>
            </a:r>
            <a:endParaRPr lang="en-US" sz="4000" b="1" dirty="0">
              <a:latin typeface="Times New Roman" pitchFamily="18" charset="0"/>
              <a:cs typeface="Times New Roman" pitchFamily="18" charset="0"/>
            </a:endParaRPr>
          </a:p>
        </p:txBody>
      </p:sp>
      <p:pic>
        <p:nvPicPr>
          <p:cNvPr id="2097228" name="Picture 2"/>
          <p:cNvPicPr>
            <a:picLocks noGrp="1" noChangeAspect="1" noChangeArrowheads="1"/>
          </p:cNvPicPr>
          <p:nvPr>
            <p:ph idx="1"/>
          </p:nvPr>
        </p:nvPicPr>
        <p:blipFill>
          <a:blip r:embed="rId2" cstate="print"/>
          <a:srcRect/>
          <a:stretch>
            <a:fillRect/>
          </a:stretch>
        </p:blipFill>
        <p:spPr bwMode="auto">
          <a:xfrm>
            <a:off x="1966912" y="1488150"/>
            <a:ext cx="8777288" cy="4484820"/>
          </a:xfrm>
          <a:prstGeom prst="rect">
            <a:avLst/>
          </a:prstGeom>
          <a:noFill/>
          <a:ln w="9525">
            <a:noFill/>
            <a:miter lim="800000"/>
            <a:headEnd/>
            <a:tailEnd/>
          </a:ln>
          <a:effectLst/>
        </p:spPr>
      </p:pic>
      <p:sp>
        <p:nvSpPr>
          <p:cNvPr id="4" name="Date Placeholder 3"/>
          <p:cNvSpPr>
            <a:spLocks noGrp="1"/>
          </p:cNvSpPr>
          <p:nvPr>
            <p:ph type="dt" sz="half" idx="10"/>
          </p:nvPr>
        </p:nvSpPr>
        <p:spPr/>
        <p:txBody>
          <a:bodyPr/>
          <a:lstStyle/>
          <a:p>
            <a:fld id="{A8A3E412-C20F-49E3-B7BE-04581C5AAEFF}" type="datetime1">
              <a:rPr lang="en-US" smtClean="0"/>
              <a:t>3/27/2021</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
        <p:nvSpPr>
          <p:cNvPr id="6" name="Footer Placeholder 5"/>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Rectangle 1026"/>
          <p:cNvSpPr>
            <a:spLocks noGrp="1" noChangeArrowheads="1"/>
          </p:cNvSpPr>
          <p:nvPr>
            <p:ph type="title"/>
          </p:nvPr>
        </p:nvSpPr>
        <p:spPr/>
        <p:txBody>
          <a:bodyPr>
            <a:normAutofit/>
          </a:bodyPr>
          <a:lstStyle/>
          <a:p>
            <a:r>
              <a:rPr lang="en-US" sz="4000" b="1" dirty="0" smtClean="0">
                <a:latin typeface="Times New Roman" pitchFamily="18" charset="0"/>
                <a:cs typeface="Times New Roman" pitchFamily="18" charset="0"/>
              </a:rPr>
              <a:t>Exclusive-OR gate (XOR gate)</a:t>
            </a:r>
            <a:endParaRPr lang="en-US" sz="4000" b="1" dirty="0">
              <a:latin typeface="Times New Roman" pitchFamily="18" charset="0"/>
              <a:cs typeface="Times New Roman" pitchFamily="18" charset="0"/>
            </a:endParaRPr>
          </a:p>
        </p:txBody>
      </p:sp>
      <p:sp>
        <p:nvSpPr>
          <p:cNvPr id="1048628" name="Text Box 1027"/>
          <p:cNvSpPr txBox="1">
            <a:spLocks noChangeArrowheads="1"/>
          </p:cNvSpPr>
          <p:nvPr/>
        </p:nvSpPr>
        <p:spPr bwMode="auto">
          <a:xfrm>
            <a:off x="3429000" y="1323976"/>
            <a:ext cx="9067800" cy="954107"/>
          </a:xfrm>
          <a:prstGeom prst="rect">
            <a:avLst/>
          </a:prstGeom>
          <a:noFill/>
          <a:ln w="9525">
            <a:noFill/>
            <a:miter lim="800000"/>
            <a:headEnd/>
            <a:tailEnd/>
          </a:ln>
          <a:effectLst/>
        </p:spPr>
        <p:txBody>
          <a:bodyPr wrap="square">
            <a:spAutoFit/>
          </a:bodyPr>
          <a:lstStyle/>
          <a:p>
            <a:pPr eaLnBrk="0" hangingPunct="0"/>
            <a:r>
              <a:rPr lang="en-US" sz="2800" dirty="0">
                <a:latin typeface="Times New Roman" pitchFamily="18" charset="0"/>
                <a:cs typeface="Times New Roman" pitchFamily="18" charset="0"/>
              </a:rPr>
              <a:t>Output Y is TRUE </a:t>
            </a:r>
            <a:r>
              <a:rPr lang="en-US" sz="2800" dirty="0" smtClean="0">
                <a:latin typeface="Times New Roman" pitchFamily="18" charset="0"/>
                <a:cs typeface="Times New Roman" pitchFamily="18" charset="0"/>
              </a:rPr>
              <a:t>if either </a:t>
            </a:r>
            <a:r>
              <a:rPr lang="en-US" sz="2800" dirty="0">
                <a:latin typeface="Times New Roman" pitchFamily="18" charset="0"/>
                <a:cs typeface="Times New Roman" pitchFamily="18" charset="0"/>
              </a:rPr>
              <a:t>input A </a:t>
            </a:r>
            <a:r>
              <a:rPr lang="en-US" sz="2800" i="1" u="sng" dirty="0">
                <a:latin typeface="Times New Roman" pitchFamily="18" charset="0"/>
                <a:cs typeface="Times New Roman" pitchFamily="18" charset="0"/>
              </a:rPr>
              <a:t>OR</a:t>
            </a:r>
            <a:r>
              <a:rPr lang="en-US" sz="2800" dirty="0">
                <a:latin typeface="Times New Roman" pitchFamily="18" charset="0"/>
                <a:cs typeface="Times New Roman" pitchFamily="18" charset="0"/>
              </a:rPr>
              <a:t> input B </a:t>
            </a:r>
            <a:r>
              <a:rPr lang="en-US" sz="2800" dirty="0" smtClean="0">
                <a:latin typeface="Times New Roman" pitchFamily="18" charset="0"/>
                <a:cs typeface="Times New Roman" pitchFamily="18" charset="0"/>
              </a:rPr>
              <a:t>is TRUE,   else </a:t>
            </a:r>
            <a:r>
              <a:rPr lang="en-US" sz="2800" dirty="0">
                <a:latin typeface="Times New Roman" pitchFamily="18" charset="0"/>
                <a:cs typeface="Times New Roman" pitchFamily="18" charset="0"/>
              </a:rPr>
              <a:t>it is FALSE.</a:t>
            </a:r>
          </a:p>
        </p:txBody>
      </p:sp>
      <p:grpSp>
        <p:nvGrpSpPr>
          <p:cNvPr id="108" name="Group 1028"/>
          <p:cNvGrpSpPr/>
          <p:nvPr/>
        </p:nvGrpSpPr>
        <p:grpSpPr bwMode="auto">
          <a:xfrm>
            <a:off x="695645" y="1295400"/>
            <a:ext cx="3571558" cy="5095876"/>
            <a:chOff x="313" y="816"/>
            <a:chExt cx="1607" cy="3210"/>
          </a:xfrm>
        </p:grpSpPr>
        <p:sp>
          <p:nvSpPr>
            <p:cNvPr id="1048629" name="Text Box 1029"/>
            <p:cNvSpPr txBox="1">
              <a:spLocks noChangeArrowheads="1"/>
            </p:cNvSpPr>
            <p:nvPr/>
          </p:nvSpPr>
          <p:spPr bwMode="auto">
            <a:xfrm>
              <a:off x="377" y="1488"/>
              <a:ext cx="1179" cy="330"/>
            </a:xfrm>
            <a:prstGeom prst="rect">
              <a:avLst/>
            </a:prstGeom>
            <a:noFill/>
            <a:ln w="9525">
              <a:noFill/>
              <a:miter lim="800000"/>
              <a:headEnd/>
              <a:tailEnd/>
            </a:ln>
            <a:effectLst/>
          </p:spPr>
          <p:txBody>
            <a:bodyPr wrap="none">
              <a:spAutoFit/>
            </a:bodyPr>
            <a:lstStyle/>
            <a:p>
              <a:pPr eaLnBrk="0" hangingPunct="0"/>
              <a:r>
                <a:rPr lang="en-US" sz="2800" dirty="0">
                  <a:latin typeface="Times New Roman" pitchFamily="18" charset="0"/>
                  <a:cs typeface="Times New Roman" pitchFamily="18" charset="0"/>
                </a:rPr>
                <a:t>Logic Symbol </a:t>
              </a:r>
              <a:r>
                <a:rPr lang="en-US" sz="2400" dirty="0">
                  <a:sym typeface="Symbol" pitchFamily="18" charset="2"/>
                </a:rPr>
                <a:t></a:t>
              </a:r>
              <a:endParaRPr lang="en-US" sz="2400" dirty="0"/>
            </a:p>
          </p:txBody>
        </p:sp>
        <p:sp>
          <p:nvSpPr>
            <p:cNvPr id="1048630" name="Text Box 1030"/>
            <p:cNvSpPr txBox="1">
              <a:spLocks noChangeArrowheads="1"/>
            </p:cNvSpPr>
            <p:nvPr/>
          </p:nvSpPr>
          <p:spPr bwMode="auto">
            <a:xfrm>
              <a:off x="313" y="816"/>
              <a:ext cx="1106" cy="330"/>
            </a:xfrm>
            <a:prstGeom prst="rect">
              <a:avLst/>
            </a:prstGeom>
            <a:noFill/>
            <a:ln w="9525">
              <a:noFill/>
              <a:miter lim="800000"/>
              <a:headEnd/>
              <a:tailEnd/>
            </a:ln>
            <a:effectLst/>
          </p:spPr>
          <p:txBody>
            <a:bodyPr wrap="none">
              <a:spAutoFit/>
            </a:bodyPr>
            <a:lstStyle/>
            <a:p>
              <a:pPr eaLnBrk="0" hangingPunct="0"/>
              <a:r>
                <a:rPr lang="en-US" sz="2400" dirty="0"/>
                <a:t>  </a:t>
              </a:r>
              <a:r>
                <a:rPr lang="en-US" sz="2800" dirty="0" smtClean="0">
                  <a:latin typeface="Times New Roman" pitchFamily="18" charset="0"/>
                  <a:cs typeface="Times New Roman" pitchFamily="18" charset="0"/>
                </a:rPr>
                <a:t>Description </a:t>
              </a:r>
              <a:r>
                <a:rPr lang="en-US" sz="2400" dirty="0">
                  <a:sym typeface="Symbol" pitchFamily="18" charset="2"/>
                </a:rPr>
                <a:t></a:t>
              </a:r>
              <a:endParaRPr lang="en-US" sz="2400" dirty="0"/>
            </a:p>
          </p:txBody>
        </p:sp>
        <p:sp>
          <p:nvSpPr>
            <p:cNvPr id="1048631" name="Text Box 1031"/>
            <p:cNvSpPr txBox="1">
              <a:spLocks noChangeArrowheads="1"/>
            </p:cNvSpPr>
            <p:nvPr/>
          </p:nvSpPr>
          <p:spPr bwMode="auto">
            <a:xfrm>
              <a:off x="343" y="2448"/>
              <a:ext cx="1007" cy="330"/>
            </a:xfrm>
            <a:prstGeom prst="rect">
              <a:avLst/>
            </a:prstGeom>
            <a:noFill/>
            <a:ln w="9525">
              <a:noFill/>
              <a:miter lim="800000"/>
              <a:headEnd/>
              <a:tailEnd/>
            </a:ln>
            <a:effectLst/>
          </p:spPr>
          <p:txBody>
            <a:bodyPr wrap="none">
              <a:spAutoFit/>
            </a:bodyPr>
            <a:lstStyle/>
            <a:p>
              <a:pPr eaLnBrk="0" hangingPunct="0"/>
              <a:r>
                <a:rPr lang="en-US" sz="2800" dirty="0">
                  <a:latin typeface="Times New Roman" pitchFamily="18" charset="0"/>
                  <a:cs typeface="Times New Roman" pitchFamily="18" charset="0"/>
                </a:rPr>
                <a:t>Truth Table </a:t>
              </a:r>
              <a:r>
                <a:rPr lang="en-US" sz="2400" dirty="0">
                  <a:latin typeface="Times New Roman" pitchFamily="18" charset="0"/>
                  <a:cs typeface="Times New Roman" pitchFamily="18" charset="0"/>
                  <a:sym typeface="Symbol" pitchFamily="18" charset="2"/>
                </a:rPr>
                <a:t></a:t>
              </a:r>
              <a:endParaRPr lang="en-US" sz="2400" dirty="0">
                <a:latin typeface="Times New Roman" pitchFamily="18" charset="0"/>
                <a:cs typeface="Times New Roman" pitchFamily="18" charset="0"/>
              </a:endParaRPr>
            </a:p>
          </p:txBody>
        </p:sp>
        <p:sp>
          <p:nvSpPr>
            <p:cNvPr id="1048632" name="Text Box 1032"/>
            <p:cNvSpPr txBox="1">
              <a:spLocks noChangeArrowheads="1"/>
            </p:cNvSpPr>
            <p:nvPr/>
          </p:nvSpPr>
          <p:spPr bwMode="auto">
            <a:xfrm>
              <a:off x="365" y="3696"/>
              <a:ext cx="1555" cy="330"/>
            </a:xfrm>
            <a:prstGeom prst="rect">
              <a:avLst/>
            </a:prstGeom>
            <a:noFill/>
            <a:ln w="9525">
              <a:noFill/>
              <a:miter lim="800000"/>
              <a:headEnd/>
              <a:tailEnd/>
            </a:ln>
            <a:effectLst/>
          </p:spPr>
          <p:txBody>
            <a:bodyPr wrap="none">
              <a:spAutoFit/>
            </a:bodyPr>
            <a:lstStyle/>
            <a:p>
              <a:pPr eaLnBrk="0" hangingPunct="0"/>
              <a:r>
                <a:rPr lang="en-US" sz="2800" dirty="0">
                  <a:latin typeface="Times New Roman" pitchFamily="18" charset="0"/>
                  <a:cs typeface="Times New Roman" pitchFamily="18" charset="0"/>
                </a:rPr>
                <a:t>Boolean Expression </a:t>
              </a:r>
              <a:r>
                <a:rPr lang="en-US" sz="2400" dirty="0">
                  <a:sym typeface="Symbol" pitchFamily="18" charset="2"/>
                </a:rPr>
                <a:t></a:t>
              </a:r>
              <a:endParaRPr lang="en-US" sz="2400" dirty="0"/>
            </a:p>
          </p:txBody>
        </p:sp>
      </p:grpSp>
      <p:sp>
        <p:nvSpPr>
          <p:cNvPr id="1048633" name="Text Box 1034"/>
          <p:cNvSpPr txBox="1">
            <a:spLocks noChangeArrowheads="1"/>
          </p:cNvSpPr>
          <p:nvPr/>
        </p:nvSpPr>
        <p:spPr bwMode="auto">
          <a:xfrm>
            <a:off x="4693921" y="5872167"/>
            <a:ext cx="2738057" cy="584775"/>
          </a:xfrm>
          <a:prstGeom prst="rect">
            <a:avLst/>
          </a:prstGeom>
          <a:noFill/>
          <a:ln w="9525">
            <a:noFill/>
            <a:miter lim="800000"/>
            <a:headEnd/>
            <a:tailEnd/>
          </a:ln>
          <a:effectLst/>
        </p:spPr>
        <p:txBody>
          <a:bodyPr wrap="none">
            <a:spAutoFit/>
          </a:bodyPr>
          <a:lstStyle/>
          <a:p>
            <a:pPr eaLnBrk="0" hangingPunct="0"/>
            <a:r>
              <a:rPr lang="en-US" sz="3200" dirty="0">
                <a:latin typeface="Times New Roman" pitchFamily="18" charset="0"/>
                <a:cs typeface="Times New Roman" pitchFamily="18" charset="0"/>
              </a:rPr>
              <a:t>Y = </a:t>
            </a:r>
            <a:r>
              <a:rPr lang="en-US" sz="3200" dirty="0" smtClean="0">
                <a:latin typeface="Times New Roman" pitchFamily="18" charset="0"/>
                <a:cs typeface="Times New Roman" pitchFamily="18" charset="0"/>
              </a:rPr>
              <a:t>A’B + AB’</a:t>
            </a:r>
            <a:endParaRPr lang="en-US" sz="2400" dirty="0"/>
          </a:p>
        </p:txBody>
      </p:sp>
      <p:grpSp>
        <p:nvGrpSpPr>
          <p:cNvPr id="109" name="Group 1038"/>
          <p:cNvGrpSpPr/>
          <p:nvPr/>
        </p:nvGrpSpPr>
        <p:grpSpPr bwMode="auto">
          <a:xfrm>
            <a:off x="4587241" y="2286006"/>
            <a:ext cx="2824798" cy="842963"/>
            <a:chOff x="2064" y="1440"/>
            <a:chExt cx="1271" cy="531"/>
          </a:xfrm>
        </p:grpSpPr>
        <p:sp>
          <p:nvSpPr>
            <p:cNvPr id="1048634" name="Text Box 1039"/>
            <p:cNvSpPr txBox="1">
              <a:spLocks noChangeArrowheads="1"/>
            </p:cNvSpPr>
            <p:nvPr/>
          </p:nvSpPr>
          <p:spPr bwMode="auto">
            <a:xfrm>
              <a:off x="2064" y="1440"/>
              <a:ext cx="183" cy="291"/>
            </a:xfrm>
            <a:prstGeom prst="rect">
              <a:avLst/>
            </a:prstGeom>
            <a:noFill/>
            <a:ln w="9525">
              <a:noFill/>
              <a:miter lim="800000"/>
              <a:headEnd/>
              <a:tailEnd/>
            </a:ln>
            <a:effectLst/>
          </p:spPr>
          <p:txBody>
            <a:bodyPr wrap="none">
              <a:spAutoFit/>
            </a:bodyPr>
            <a:lstStyle/>
            <a:p>
              <a:pPr eaLnBrk="0" hangingPunct="0"/>
              <a:r>
                <a:rPr lang="en-US" sz="2400" dirty="0">
                  <a:latin typeface="Times New Roman" pitchFamily="18" charset="0"/>
                  <a:cs typeface="Times New Roman" pitchFamily="18" charset="0"/>
                </a:rPr>
                <a:t>A</a:t>
              </a:r>
            </a:p>
          </p:txBody>
        </p:sp>
        <p:sp>
          <p:nvSpPr>
            <p:cNvPr id="1048635" name="Text Box 1040"/>
            <p:cNvSpPr txBox="1">
              <a:spLocks noChangeArrowheads="1"/>
            </p:cNvSpPr>
            <p:nvPr/>
          </p:nvSpPr>
          <p:spPr bwMode="auto">
            <a:xfrm>
              <a:off x="2064" y="1680"/>
              <a:ext cx="175" cy="291"/>
            </a:xfrm>
            <a:prstGeom prst="rect">
              <a:avLst/>
            </a:prstGeom>
            <a:noFill/>
            <a:ln w="9525">
              <a:noFill/>
              <a:miter lim="800000"/>
              <a:headEnd/>
              <a:tailEnd/>
            </a:ln>
            <a:effectLst/>
          </p:spPr>
          <p:txBody>
            <a:bodyPr wrap="none">
              <a:spAutoFit/>
            </a:bodyPr>
            <a:lstStyle/>
            <a:p>
              <a:pPr eaLnBrk="0" hangingPunct="0"/>
              <a:r>
                <a:rPr lang="en-US" sz="2400" dirty="0">
                  <a:latin typeface="Times New Roman" pitchFamily="18" charset="0"/>
                  <a:cs typeface="Times New Roman" pitchFamily="18" charset="0"/>
                </a:rPr>
                <a:t>B</a:t>
              </a:r>
            </a:p>
          </p:txBody>
        </p:sp>
        <p:sp>
          <p:nvSpPr>
            <p:cNvPr id="1048636" name="Text Box 1041"/>
            <p:cNvSpPr txBox="1">
              <a:spLocks noChangeArrowheads="1"/>
            </p:cNvSpPr>
            <p:nvPr/>
          </p:nvSpPr>
          <p:spPr bwMode="auto">
            <a:xfrm>
              <a:off x="3152" y="1540"/>
              <a:ext cx="183" cy="291"/>
            </a:xfrm>
            <a:prstGeom prst="rect">
              <a:avLst/>
            </a:prstGeom>
            <a:noFill/>
            <a:ln w="9525">
              <a:noFill/>
              <a:miter lim="800000"/>
              <a:headEnd/>
              <a:tailEnd/>
            </a:ln>
            <a:effectLst/>
          </p:spPr>
          <p:txBody>
            <a:bodyPr wrap="none">
              <a:spAutoFit/>
            </a:bodyPr>
            <a:lstStyle/>
            <a:p>
              <a:pPr eaLnBrk="0" hangingPunct="0"/>
              <a:r>
                <a:rPr lang="en-US" sz="2400" dirty="0">
                  <a:latin typeface="Times New Roman" pitchFamily="18" charset="0"/>
                  <a:cs typeface="Times New Roman" pitchFamily="18" charset="0"/>
                </a:rPr>
                <a:t>Y</a:t>
              </a:r>
            </a:p>
          </p:txBody>
        </p:sp>
        <p:grpSp>
          <p:nvGrpSpPr>
            <p:cNvPr id="110" name="Group 1042"/>
            <p:cNvGrpSpPr/>
            <p:nvPr/>
          </p:nvGrpSpPr>
          <p:grpSpPr bwMode="auto">
            <a:xfrm>
              <a:off x="2304" y="1448"/>
              <a:ext cx="797" cy="398"/>
              <a:chOff x="2304" y="1448"/>
              <a:chExt cx="797" cy="398"/>
            </a:xfrm>
          </p:grpSpPr>
          <p:sp>
            <p:nvSpPr>
              <p:cNvPr id="1048637" name="Arc 1043"/>
              <p:cNvSpPr/>
              <p:nvPr/>
            </p:nvSpPr>
            <p:spPr bwMode="auto">
              <a:xfrm>
                <a:off x="2727" y="1448"/>
                <a:ext cx="312" cy="1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sp>
            <p:nvSpPr>
              <p:cNvPr id="1048638" name="Arc 1044"/>
              <p:cNvSpPr/>
              <p:nvPr/>
            </p:nvSpPr>
            <p:spPr bwMode="auto">
              <a:xfrm flipV="1">
                <a:off x="2727" y="1647"/>
                <a:ext cx="312" cy="1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sp>
            <p:nvSpPr>
              <p:cNvPr id="1048639" name="Line 1045"/>
              <p:cNvSpPr>
                <a:spLocks noChangeShapeType="1"/>
              </p:cNvSpPr>
              <p:nvPr/>
            </p:nvSpPr>
            <p:spPr bwMode="auto">
              <a:xfrm flipH="1">
                <a:off x="2528" y="1450"/>
                <a:ext cx="198" cy="0"/>
              </a:xfrm>
              <a:prstGeom prst="line">
                <a:avLst/>
              </a:prstGeom>
              <a:noFill/>
              <a:ln w="9525">
                <a:solidFill>
                  <a:schemeClr val="tx1"/>
                </a:solidFill>
                <a:round/>
                <a:headEnd/>
                <a:tailEnd/>
              </a:ln>
              <a:effectLst/>
            </p:spPr>
            <p:txBody>
              <a:bodyPr wrap="none" anchor="ctr"/>
              <a:lstStyle/>
              <a:p>
                <a:endParaRPr lang="en-US"/>
              </a:p>
            </p:txBody>
          </p:sp>
          <p:sp>
            <p:nvSpPr>
              <p:cNvPr id="1048640" name="Line 1046"/>
              <p:cNvSpPr>
                <a:spLocks noChangeShapeType="1"/>
              </p:cNvSpPr>
              <p:nvPr/>
            </p:nvSpPr>
            <p:spPr bwMode="auto">
              <a:xfrm flipH="1">
                <a:off x="2537" y="1846"/>
                <a:ext cx="198" cy="0"/>
              </a:xfrm>
              <a:prstGeom prst="line">
                <a:avLst/>
              </a:prstGeom>
              <a:noFill/>
              <a:ln w="9525">
                <a:solidFill>
                  <a:schemeClr val="tx1"/>
                </a:solidFill>
                <a:round/>
                <a:headEnd/>
                <a:tailEnd/>
              </a:ln>
              <a:effectLst/>
            </p:spPr>
            <p:txBody>
              <a:bodyPr wrap="none" anchor="ctr"/>
              <a:lstStyle/>
              <a:p>
                <a:endParaRPr lang="en-US"/>
              </a:p>
            </p:txBody>
          </p:sp>
          <p:sp>
            <p:nvSpPr>
              <p:cNvPr id="1048641" name="Arc 1047"/>
              <p:cNvSpPr/>
              <p:nvPr/>
            </p:nvSpPr>
            <p:spPr bwMode="auto">
              <a:xfrm>
                <a:off x="2529" y="1448"/>
                <a:ext cx="90" cy="2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sp>
            <p:nvSpPr>
              <p:cNvPr id="1048642" name="Arc 1048"/>
              <p:cNvSpPr/>
              <p:nvPr/>
            </p:nvSpPr>
            <p:spPr bwMode="auto">
              <a:xfrm flipV="1">
                <a:off x="2529" y="1641"/>
                <a:ext cx="90" cy="2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sp>
            <p:nvSpPr>
              <p:cNvPr id="1048643" name="Text Box 1049"/>
              <p:cNvSpPr txBox="1">
                <a:spLocks noChangeArrowheads="1"/>
              </p:cNvSpPr>
              <p:nvPr/>
            </p:nvSpPr>
            <p:spPr bwMode="auto">
              <a:xfrm>
                <a:off x="2645" y="1563"/>
                <a:ext cx="302" cy="233"/>
              </a:xfrm>
              <a:prstGeom prst="rect">
                <a:avLst/>
              </a:prstGeom>
              <a:noFill/>
              <a:ln w="9525">
                <a:noFill/>
                <a:miter lim="800000"/>
                <a:headEnd/>
                <a:tailEnd/>
              </a:ln>
              <a:effectLst/>
            </p:spPr>
            <p:txBody>
              <a:bodyPr wrap="none">
                <a:spAutoFit/>
              </a:bodyPr>
              <a:lstStyle/>
              <a:p>
                <a:pPr eaLnBrk="0" hangingPunct="0"/>
                <a:r>
                  <a:rPr lang="en-US" dirty="0">
                    <a:latin typeface="Times New Roman" pitchFamily="18" charset="0"/>
                    <a:cs typeface="Times New Roman" pitchFamily="18" charset="0"/>
                  </a:rPr>
                  <a:t>XOR</a:t>
                </a:r>
              </a:p>
            </p:txBody>
          </p:sp>
          <p:sp>
            <p:nvSpPr>
              <p:cNvPr id="1048644" name="Line 1050"/>
              <p:cNvSpPr>
                <a:spLocks noChangeShapeType="1"/>
              </p:cNvSpPr>
              <p:nvPr/>
            </p:nvSpPr>
            <p:spPr bwMode="auto">
              <a:xfrm>
                <a:off x="2304" y="1536"/>
                <a:ext cx="293" cy="1"/>
              </a:xfrm>
              <a:prstGeom prst="line">
                <a:avLst/>
              </a:prstGeom>
              <a:noFill/>
              <a:ln w="9525">
                <a:solidFill>
                  <a:schemeClr val="tx1"/>
                </a:solidFill>
                <a:round/>
                <a:headEnd/>
                <a:tailEnd/>
              </a:ln>
              <a:effectLst/>
            </p:spPr>
            <p:txBody>
              <a:bodyPr wrap="none" anchor="ctr"/>
              <a:lstStyle/>
              <a:p>
                <a:endParaRPr lang="en-US"/>
              </a:p>
            </p:txBody>
          </p:sp>
          <p:sp>
            <p:nvSpPr>
              <p:cNvPr id="1048645" name="Line 1051"/>
              <p:cNvSpPr>
                <a:spLocks noChangeShapeType="1"/>
              </p:cNvSpPr>
              <p:nvPr/>
            </p:nvSpPr>
            <p:spPr bwMode="auto">
              <a:xfrm>
                <a:off x="2304" y="1776"/>
                <a:ext cx="293" cy="1"/>
              </a:xfrm>
              <a:prstGeom prst="line">
                <a:avLst/>
              </a:prstGeom>
              <a:noFill/>
              <a:ln w="9525">
                <a:solidFill>
                  <a:schemeClr val="tx1"/>
                </a:solidFill>
                <a:round/>
                <a:headEnd/>
                <a:tailEnd/>
              </a:ln>
              <a:effectLst/>
            </p:spPr>
            <p:txBody>
              <a:bodyPr wrap="none" anchor="ctr"/>
              <a:lstStyle/>
              <a:p>
                <a:endParaRPr lang="en-US"/>
              </a:p>
            </p:txBody>
          </p:sp>
          <p:sp>
            <p:nvSpPr>
              <p:cNvPr id="1048646" name="Line 1052"/>
              <p:cNvSpPr>
                <a:spLocks noChangeShapeType="1"/>
              </p:cNvSpPr>
              <p:nvPr/>
            </p:nvSpPr>
            <p:spPr bwMode="auto">
              <a:xfrm>
                <a:off x="3035" y="1649"/>
                <a:ext cx="66" cy="0"/>
              </a:xfrm>
              <a:prstGeom prst="line">
                <a:avLst/>
              </a:prstGeom>
              <a:noFill/>
              <a:ln w="9525">
                <a:solidFill>
                  <a:schemeClr val="tx1"/>
                </a:solidFill>
                <a:round/>
                <a:headEnd/>
                <a:tailEnd/>
              </a:ln>
              <a:effectLst/>
            </p:spPr>
            <p:txBody>
              <a:bodyPr wrap="none" anchor="ctr"/>
              <a:lstStyle/>
              <a:p>
                <a:endParaRPr lang="en-US"/>
              </a:p>
            </p:txBody>
          </p:sp>
          <p:sp>
            <p:nvSpPr>
              <p:cNvPr id="1048647" name="Arc 1053"/>
              <p:cNvSpPr/>
              <p:nvPr/>
            </p:nvSpPr>
            <p:spPr bwMode="auto">
              <a:xfrm>
                <a:off x="2449" y="1448"/>
                <a:ext cx="90" cy="2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sp>
            <p:nvSpPr>
              <p:cNvPr id="1048648" name="Arc 1054"/>
              <p:cNvSpPr/>
              <p:nvPr/>
            </p:nvSpPr>
            <p:spPr bwMode="auto">
              <a:xfrm flipV="1">
                <a:off x="2449" y="1641"/>
                <a:ext cx="90" cy="2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n-US"/>
              </a:p>
            </p:txBody>
          </p:sp>
        </p:grpSp>
      </p:grpSp>
      <p:pic>
        <p:nvPicPr>
          <p:cNvPr id="2097155" name="Picture 3"/>
          <p:cNvPicPr>
            <a:picLocks noChangeAspect="1" noChangeArrowheads="1"/>
          </p:cNvPicPr>
          <p:nvPr/>
        </p:nvPicPr>
        <p:blipFill>
          <a:blip r:embed="rId2" cstate="print"/>
          <a:srcRect/>
          <a:stretch>
            <a:fillRect/>
          </a:stretch>
        </p:blipFill>
        <p:spPr bwMode="auto">
          <a:xfrm>
            <a:off x="4191000" y="3048001"/>
            <a:ext cx="5810250" cy="2667000"/>
          </a:xfrm>
          <a:prstGeom prst="rect">
            <a:avLst/>
          </a:prstGeom>
          <a:noFill/>
          <a:ln w="9525">
            <a:noFill/>
            <a:miter lim="800000"/>
            <a:headEnd/>
            <a:tailEnd/>
          </a:ln>
          <a:effectLst/>
        </p:spPr>
      </p:pic>
      <p:sp>
        <p:nvSpPr>
          <p:cNvPr id="28" name="Date Placeholder 27"/>
          <p:cNvSpPr>
            <a:spLocks noGrp="1"/>
          </p:cNvSpPr>
          <p:nvPr>
            <p:ph type="dt" sz="half" idx="10"/>
          </p:nvPr>
        </p:nvSpPr>
        <p:spPr/>
        <p:txBody>
          <a:bodyPr/>
          <a:lstStyle/>
          <a:p>
            <a:fld id="{43BFEB08-DD0B-43FD-9DDA-6D849C50E090}" type="datetime1">
              <a:rPr lang="en-US" smtClean="0"/>
              <a:t>3/27/2021</a:t>
            </a:fld>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9</a:t>
            </a:fld>
            <a:endParaRPr lang="en-US"/>
          </a:p>
        </p:txBody>
      </p:sp>
      <p:sp>
        <p:nvSpPr>
          <p:cNvPr id="30" name="Footer Placeholder 29"/>
          <p:cNvSpPr>
            <a:spLocks noGrp="1"/>
          </p:cNvSpPr>
          <p:nvPr>
            <p:ph type="ftr" sz="quarter" idx="11"/>
          </p:nvPr>
        </p:nvSpPr>
        <p:spPr/>
        <p:txBody>
          <a:bodyPr/>
          <a:lstStyle/>
          <a:p>
            <a:r>
              <a:rPr lang="en-US" smtClean="0"/>
              <a:t>Manish kumar,Asst Prof,ECE</a:t>
            </a:r>
            <a:endParaRPr lang="en-US"/>
          </a:p>
        </p:txBody>
      </p:sp>
    </p:spTree>
  </p:cSld>
  <p:clrMapOvr>
    <a:masterClrMapping/>
  </p:clrMapOvr>
  <p:transition>
    <p:wedg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2995</Words>
  <Application>Microsoft Office PowerPoint</Application>
  <PresentationFormat>Custom</PresentationFormat>
  <Paragraphs>1038</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Slide 1</vt:lpstr>
      <vt:lpstr>Unit-III: Combinational Logic Design Syllabus </vt:lpstr>
      <vt:lpstr>DIGITAL CIRCUITS</vt:lpstr>
      <vt:lpstr>COMBINATIONAL CIRCUITS</vt:lpstr>
      <vt:lpstr>Design of Combinational Circuits</vt:lpstr>
      <vt:lpstr>Design constraints</vt:lpstr>
      <vt:lpstr>AND – OR Realization (SOP form) </vt:lpstr>
      <vt:lpstr>OR – AND Realization (POS form)</vt:lpstr>
      <vt:lpstr>Exclusive-OR gate (XOR gate)</vt:lpstr>
      <vt:lpstr>Exclusive-OR gate using AND-OR and NAND gates</vt:lpstr>
      <vt:lpstr>Exclusive –OR with four NAND gates</vt:lpstr>
      <vt:lpstr>Half Adder</vt:lpstr>
      <vt:lpstr>Truth Table for Half Adder</vt:lpstr>
      <vt:lpstr>Slide 14</vt:lpstr>
      <vt:lpstr>Slide 15</vt:lpstr>
      <vt:lpstr>Slide 16</vt:lpstr>
      <vt:lpstr>Slide 17</vt:lpstr>
      <vt:lpstr>Slide 18</vt:lpstr>
      <vt:lpstr>Slide 19</vt:lpstr>
      <vt:lpstr>Slide 20</vt:lpstr>
      <vt:lpstr>Slide 21</vt:lpstr>
      <vt:lpstr>Slide 22</vt:lpstr>
      <vt:lpstr>Slide 23</vt:lpstr>
      <vt:lpstr>Slide 24</vt:lpstr>
      <vt:lpstr>Truth Table for Half Subtractor</vt:lpstr>
      <vt:lpstr>Slide 26</vt:lpstr>
      <vt:lpstr>Slide 27</vt:lpstr>
      <vt:lpstr>Slide 28</vt:lpstr>
      <vt:lpstr>Slide 29</vt:lpstr>
      <vt:lpstr>Slide 30</vt:lpstr>
      <vt:lpstr> Simplified structure of Full subtractor </vt:lpstr>
      <vt:lpstr>Slide 32</vt:lpstr>
      <vt:lpstr>Slide 33</vt:lpstr>
      <vt:lpstr>Parallel  Adder/Subtractor</vt:lpstr>
      <vt:lpstr>Draw back of parallel adder</vt:lpstr>
      <vt:lpstr>Slide 36</vt:lpstr>
      <vt:lpstr>Slide 37</vt:lpstr>
      <vt:lpstr>Priority Encoder</vt:lpstr>
      <vt:lpstr>Slide 39</vt:lpstr>
      <vt:lpstr>Slide 40</vt:lpstr>
      <vt:lpstr>Slide 41</vt:lpstr>
      <vt:lpstr>Slide 42</vt:lpstr>
      <vt:lpstr>Slide 43</vt:lpstr>
      <vt:lpstr>Slide 44</vt:lpstr>
      <vt:lpstr>Slide 45</vt:lpstr>
      <vt:lpstr>SOP Function Implementation using Decoder</vt:lpstr>
      <vt:lpstr>POS Function Implementation using Decoder</vt:lpstr>
      <vt:lpstr>Slide 48</vt:lpstr>
      <vt:lpstr>Slide 49</vt:lpstr>
      <vt:lpstr>Slide 50</vt:lpstr>
      <vt:lpstr>Slide 51</vt:lpstr>
      <vt:lpstr>Ex-1: Implement Combinational logic for the following function using Multiplexer   </vt:lpstr>
      <vt:lpstr>Ex-2: Realize the following function using Multiplexer </vt:lpstr>
      <vt:lpstr>Slide 54</vt:lpstr>
      <vt:lpstr>Slide 55</vt:lpstr>
      <vt:lpstr> 1 to 4 Demultiplexer </vt:lpstr>
      <vt:lpstr>Decoder as a de-multiplexer</vt:lpstr>
      <vt:lpstr>PARITY BIT GENERATOR</vt:lpstr>
      <vt:lpstr>Slide 59</vt:lpstr>
      <vt:lpstr>Slide 60</vt:lpstr>
      <vt:lpstr>Parity Checker</vt:lpstr>
      <vt:lpstr>Truth table for Even parity checker</vt:lpstr>
      <vt:lpstr>Slide 63</vt:lpstr>
      <vt:lpstr>Code converters</vt:lpstr>
      <vt:lpstr>Binary to BCD Code converter</vt:lpstr>
      <vt:lpstr>Slide 66</vt:lpstr>
      <vt:lpstr>BCD-to-Excess-3 code Converter</vt:lpstr>
      <vt:lpstr>Slide 68</vt:lpstr>
      <vt:lpstr>Slide 69</vt:lpstr>
      <vt:lpstr>Slide 70</vt:lpstr>
      <vt:lpstr>Slide 71</vt:lpstr>
      <vt:lpstr>Slide 72</vt:lpstr>
      <vt:lpstr>Slide 73</vt:lpstr>
      <vt:lpstr>Hazards and hazard free realizations</vt:lpstr>
      <vt:lpstr>Hazards and hazard free realizations</vt:lpstr>
      <vt:lpstr>Hazards and hazard free realizations</vt:lpstr>
      <vt:lpstr>Types of Hazards</vt:lpstr>
      <vt:lpstr>Static-1 Hazard</vt:lpstr>
      <vt:lpstr>Hazard Removal</vt:lpstr>
      <vt:lpstr>Removing the Static-1 Hazard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Circuits</dc:title>
  <dc:creator>Admin</dc:creator>
  <cp:lastModifiedBy>Student</cp:lastModifiedBy>
  <cp:revision>1</cp:revision>
  <dcterms:created xsi:type="dcterms:W3CDTF">2006-08-15T13:00:00Z</dcterms:created>
  <dcterms:modified xsi:type="dcterms:W3CDTF">2021-03-27T05:14:31Z</dcterms:modified>
</cp:coreProperties>
</file>